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embeddedFontLst>
    <p:embeddedFont>
      <p:font typeface="JHUWID+DengXian Regular" panose="02010600030101010101" charset="-122"/>
      <p:regular r:id="rId30"/>
    </p:embeddedFont>
    <p:embeddedFont>
      <p:font typeface="DengXian" panose="02010600030101010101" pitchFamily="2" charset="-122"/>
      <p:regular r:id="rId31"/>
      <p:bold r:id="rId32"/>
    </p:embeddedFont>
    <p:embeddedFont>
      <p:font typeface="Microsoft YaHei" panose="020B0503020204020204" pitchFamily="34" charset="-122"/>
      <p:regular r:id="rId33"/>
      <p:bold r:id="rId34"/>
    </p:embeddedFont>
    <p:embeddedFont>
      <p:font typeface="AHUFPQ+Titillium Web SemiBold" panose="02010600030101010101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DBJQBA+Titillium Web Regular" panose="02010600030101010101" charset="0"/>
      <p:regular r:id="rId40"/>
    </p:embeddedFont>
    <p:embeddedFont>
      <p:font typeface="DCWVGU+Ubuntu Regular" panose="02010600030101010101" charset="0"/>
      <p:regular r:id="rId41"/>
    </p:embeddedFont>
    <p:embeddedFont>
      <p:font typeface="EFTLLU+Titillium Web Italic" panose="02010600030101010101" charset="0"/>
      <p:regular r:id="rId42"/>
    </p:embeddedFont>
    <p:embeddedFont>
      <p:font typeface="GSKONR+Wingdings" panose="02010600030101010101" charset="2"/>
      <p:regular r:id="rId43"/>
    </p:embeddedFont>
    <p:embeddedFont>
      <p:font typeface="HVMPTH+Roboto Light" panose="02010600030101010101" charset="0"/>
      <p:regular r:id="rId44"/>
    </p:embeddedFont>
    <p:embeddedFont>
      <p:font typeface="JCKGNV+Titillium Web Regular" panose="02010600030101010101" charset="0"/>
      <p:regular r:id="rId45"/>
    </p:embeddedFont>
    <p:embeddedFont>
      <p:font typeface="MIURGT+Ubuntu Bold" panose="02010600030101010101" charset="0"/>
      <p:regular r:id="rId46"/>
    </p:embeddedFont>
    <p:embeddedFont>
      <p:font typeface="QRQHCJ+Titillium Web Bold" panose="02010600030101010101" charset="0"/>
      <p:regular r:id="rId47"/>
    </p:embeddedFont>
    <p:embeddedFont>
      <p:font typeface="TDHKSR+Ubuntu Bold" panose="02010600030101010101" charset="0"/>
      <p:regular r:id="rId48"/>
    </p:embeddedFont>
    <p:embeddedFont>
      <p:font typeface="TOIQGW+Ubuntu Regular" panose="02010600030101010101" charset="0"/>
      <p:regular r:id="rId49"/>
    </p:embeddedFont>
    <p:embeddedFont>
      <p:font typeface="TWHKPE+Titillium Web Bold" panose="02010600030101010101" charset="0"/>
      <p:regular r:id="rId50"/>
    </p:embeddedFont>
    <p:embeddedFont>
      <p:font typeface="UGLDTS+Ubuntu Medium" panose="02010600030101010101" charset="0"/>
      <p:regular r:id="rId51"/>
    </p:embeddedFont>
    <p:embeddedFont>
      <p:font typeface="VHOOOC+Arial" panose="02010600030101010101" charset="0"/>
      <p:regular r:id="rId52"/>
    </p:embeddedFont>
    <p:embeddedFont>
      <p:font typeface="WTQIAQ+Titillium Web Bold" panose="02010600030101010101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5112" y="292997"/>
            <a:ext cx="3602152" cy="193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HVMPTH+Roboto Light"/>
                <a:cs typeface="HVMPTH+Roboto Light"/>
              </a:rPr>
              <a:t>ꢀ</a:t>
            </a:r>
            <a:r>
              <a:rPr sz="8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3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MioTech</a:t>
            </a:r>
            <a:r>
              <a:rPr sz="80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 All</a:t>
            </a:r>
            <a:r>
              <a:rPr sz="800" spc="1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 </a:t>
            </a:r>
            <a:r>
              <a:rPr sz="80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Rights</a:t>
            </a:r>
            <a:r>
              <a:rPr sz="800" spc="-21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 </a:t>
            </a:r>
            <a:r>
              <a:rPr sz="80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Reserved-Do not</a:t>
            </a:r>
            <a:r>
              <a:rPr sz="800" spc="-14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 </a:t>
            </a:r>
            <a:r>
              <a:rPr sz="80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duplicate</a:t>
            </a:r>
            <a:r>
              <a:rPr sz="800" spc="-18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 </a:t>
            </a:r>
            <a:r>
              <a:rPr sz="80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or distribute</a:t>
            </a:r>
            <a:r>
              <a:rPr sz="800" spc="-41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 </a:t>
            </a:r>
            <a:r>
              <a:rPr sz="80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without</a:t>
            </a:r>
            <a:r>
              <a:rPr sz="800" spc="-28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 </a:t>
            </a:r>
            <a:r>
              <a:rPr sz="80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permission.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5112" y="5634492"/>
            <a:ext cx="2399802" cy="502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5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3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INNOVATE</a:t>
            </a:r>
            <a:r>
              <a:rPr sz="2400" b="1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 FOR 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5112" y="6000902"/>
            <a:ext cx="3141878" cy="50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5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SUSTAINABLE FUTURE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2310" y="3019992"/>
            <a:ext cx="4658464" cy="425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Carbon</a:t>
            </a:r>
            <a:r>
              <a:rPr sz="2000" spc="-41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 </a:t>
            </a:r>
            <a:r>
              <a:rPr sz="200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and</a:t>
            </a:r>
            <a:r>
              <a:rPr sz="2000" spc="-14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 </a:t>
            </a:r>
            <a:r>
              <a:rPr sz="200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Energy</a:t>
            </a:r>
            <a:r>
              <a:rPr sz="2000" spc="-21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 </a:t>
            </a:r>
            <a:r>
              <a:rPr sz="200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Management</a:t>
            </a:r>
            <a:r>
              <a:rPr sz="2000" spc="-4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 </a:t>
            </a:r>
            <a:r>
              <a:rPr sz="2000" dirty="0">
                <a:solidFill>
                  <a:srgbClr val="FFFFFF"/>
                </a:solidFill>
                <a:latin typeface="DBJQBA+Titillium Web Regular"/>
                <a:cs typeface="DBJQBA+Titillium Web Regular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7214" y="4591795"/>
            <a:ext cx="4631643" cy="981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9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UGLDTS+Ubuntu Medium"/>
                <a:cs typeface="UGLDTS+Ubuntu Medium"/>
              </a:rPr>
              <a:t>Digital Decarbonization</a:t>
            </a:r>
          </a:p>
          <a:p>
            <a:pPr marL="0" marR="0">
              <a:lnSpc>
                <a:spcPts val="3591"/>
              </a:lnSpc>
              <a:spcBef>
                <a:spcPts val="248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UGLDTS+Ubuntu Medium"/>
                <a:cs typeface="UGLDTS+Ubuntu Medium"/>
              </a:rPr>
              <a:t>Solutions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91393" y="6382664"/>
            <a:ext cx="1089659" cy="16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UGLDTS+Ubuntu Medium"/>
                <a:cs typeface="UGLDTS+Ubuntu Medium"/>
              </a:rPr>
              <a:t>INNOVATE</a:t>
            </a:r>
            <a:r>
              <a:rPr sz="900" spc="-18" dirty="0">
                <a:solidFill>
                  <a:srgbClr val="FFFFFF"/>
                </a:solidFill>
                <a:latin typeface="UGLDTS+Ubuntu Medium"/>
                <a:cs typeface="UGLDTS+Ubuntu Medium"/>
              </a:rPr>
              <a:t> </a:t>
            </a:r>
            <a:r>
              <a:rPr sz="900" dirty="0">
                <a:solidFill>
                  <a:srgbClr val="FFFFFF"/>
                </a:solidFill>
                <a:latin typeface="UGLDTS+Ubuntu Medium"/>
                <a:cs typeface="UGLDTS+Ubuntu Medium"/>
              </a:rPr>
              <a:t>FOR 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25963" y="6519824"/>
            <a:ext cx="1354149" cy="16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UGLDTS+Ubuntu Medium"/>
                <a:cs typeface="UGLDTS+Ubuntu Medium"/>
              </a:rPr>
              <a:t>SUSTAINABLE</a:t>
            </a:r>
            <a:r>
              <a:rPr sz="900" spc="-18" dirty="0">
                <a:solidFill>
                  <a:srgbClr val="FFFFFF"/>
                </a:solidFill>
                <a:latin typeface="UGLDTS+Ubuntu Medium"/>
                <a:cs typeface="UGLDTS+Ubuntu Medium"/>
              </a:rPr>
              <a:t> </a:t>
            </a:r>
            <a:r>
              <a:rPr sz="900" dirty="0">
                <a:solidFill>
                  <a:srgbClr val="FFFFFF"/>
                </a:solidFill>
                <a:latin typeface="UGLDTS+Ubuntu Medium"/>
                <a:cs typeface="UGLDTS+Ubuntu Medium"/>
              </a:rPr>
              <a:t>FUTURE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4540" y="6546019"/>
            <a:ext cx="3431841" cy="144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FFFFFF"/>
                </a:solidFill>
                <a:latin typeface="HVMPTH+Roboto Light"/>
                <a:cs typeface="HVMPTH+Roboto Light"/>
              </a:rPr>
              <a:t>ꢀ</a:t>
            </a:r>
            <a:r>
              <a:rPr sz="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MioTech</a:t>
            </a:r>
            <a:r>
              <a:rPr sz="700" spc="18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All Rights</a:t>
            </a:r>
            <a:r>
              <a:rPr sz="700" spc="20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Reserved-Do</a:t>
            </a:r>
            <a:r>
              <a:rPr sz="700" spc="40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not</a:t>
            </a:r>
            <a:r>
              <a:rPr sz="700" spc="18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duplicate</a:t>
            </a:r>
            <a:r>
              <a:rPr sz="700" spc="14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or</a:t>
            </a:r>
            <a:r>
              <a:rPr sz="700" spc="17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distribute</a:t>
            </a:r>
            <a:r>
              <a:rPr sz="700" spc="37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without</a:t>
            </a:r>
            <a:r>
              <a:rPr sz="700" spc="40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permission.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6689" y="212851"/>
            <a:ext cx="4149489" cy="507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3BD7C8"/>
                </a:solidFill>
                <a:latin typeface="Microsoft YaHei"/>
                <a:cs typeface="Microsoft YaHei"/>
              </a:rPr>
              <a:t>System</a:t>
            </a:r>
            <a:r>
              <a:rPr sz="2800" spc="15" dirty="0">
                <a:solidFill>
                  <a:srgbClr val="3BD7C8"/>
                </a:solidFill>
                <a:latin typeface="Microsoft YaHei"/>
                <a:cs typeface="Microsoft YaHei"/>
              </a:rPr>
              <a:t> </a:t>
            </a:r>
            <a:r>
              <a:rPr sz="2800" dirty="0">
                <a:solidFill>
                  <a:srgbClr val="3BD7C8"/>
                </a:solidFill>
                <a:latin typeface="Microsoft YaHei"/>
                <a:cs typeface="Microsoft YaHei"/>
              </a:rPr>
              <a:t>Function</a:t>
            </a:r>
            <a:r>
              <a:rPr sz="2800" spc="-23" dirty="0">
                <a:solidFill>
                  <a:srgbClr val="3BD7C8"/>
                </a:solidFill>
                <a:latin typeface="Microsoft YaHei"/>
                <a:cs typeface="Microsoft YaHei"/>
              </a:rPr>
              <a:t> </a:t>
            </a:r>
            <a:r>
              <a:rPr sz="2800" dirty="0">
                <a:solidFill>
                  <a:srgbClr val="3BD7C8"/>
                </a:solidFill>
                <a:latin typeface="Microsoft YaHei"/>
                <a:cs typeface="Microsoft YaHei"/>
              </a:rPr>
              <a:t>Matrix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07790" y="759519"/>
            <a:ext cx="2424138" cy="425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6C8E4"/>
                </a:solidFill>
                <a:latin typeface="AHUFPQ+Titillium Web SemiBold"/>
                <a:cs typeface="AHUFPQ+Titillium Web SemiBold"/>
              </a:rPr>
              <a:t>Carbon</a:t>
            </a:r>
            <a:r>
              <a:rPr sz="2000" spc="-77" dirty="0">
                <a:solidFill>
                  <a:srgbClr val="26C8E4"/>
                </a:solidFill>
                <a:latin typeface="AHUFPQ+Titillium Web SemiBold"/>
                <a:cs typeface="AHUFPQ+Titillium Web SemiBold"/>
              </a:rPr>
              <a:t> </a:t>
            </a:r>
            <a:r>
              <a:rPr sz="2000" dirty="0">
                <a:solidFill>
                  <a:srgbClr val="26C8E4"/>
                </a:solidFill>
                <a:latin typeface="AHUFPQ+Titillium Web SemiBold"/>
                <a:cs typeface="AHUFPQ+Titillium Web SemiBold"/>
              </a:rPr>
              <a:t>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9938" y="1320444"/>
            <a:ext cx="932078" cy="806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53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F2F2F2"/>
                </a:solidFill>
                <a:latin typeface="TDHKSR+Ubuntu Bold"/>
                <a:cs typeface="TDHKSR+Ubuntu Bold"/>
              </a:rPr>
              <a:t>01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01741" y="1320444"/>
            <a:ext cx="932078" cy="806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53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F2F2F2"/>
                </a:solidFill>
                <a:latin typeface="TDHKSR+Ubuntu Bold"/>
                <a:cs typeface="TDHKSR+Ubuntu Bold"/>
              </a:rPr>
              <a:t>02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89938" y="2082114"/>
            <a:ext cx="812596" cy="3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6C8E4"/>
                </a:solidFill>
                <a:latin typeface="AHUFPQ+Titillium Web SemiBold"/>
                <a:cs typeface="AHUFPQ+Titillium Web SemiBold"/>
              </a:rPr>
              <a:t>Collect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11140" y="2120214"/>
            <a:ext cx="1930908" cy="3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6C8E4"/>
                </a:solidFill>
                <a:latin typeface="AHUFPQ+Titillium Web SemiBold"/>
                <a:cs typeface="AHUFPQ+Titillium Web SemiBold"/>
              </a:rPr>
              <a:t>Measure</a:t>
            </a:r>
            <a:r>
              <a:rPr sz="1800" spc="-13" dirty="0">
                <a:solidFill>
                  <a:srgbClr val="26C8E4"/>
                </a:solidFill>
                <a:latin typeface="AHUFPQ+Titillium Web SemiBold"/>
                <a:cs typeface="AHUFPQ+Titillium Web SemiBold"/>
              </a:rPr>
              <a:t> </a:t>
            </a:r>
            <a:r>
              <a:rPr sz="1800" dirty="0">
                <a:solidFill>
                  <a:srgbClr val="26C8E4"/>
                </a:solidFill>
                <a:latin typeface="AHUFPQ+Titillium Web SemiBold"/>
                <a:cs typeface="AHUFPQ+Titillium Web SemiBold"/>
              </a:rPr>
              <a:t>&amp;</a:t>
            </a:r>
            <a:r>
              <a:rPr sz="1800" spc="-53" dirty="0">
                <a:solidFill>
                  <a:srgbClr val="26C8E4"/>
                </a:solidFill>
                <a:latin typeface="AHUFPQ+Titillium Web SemiBold"/>
                <a:cs typeface="AHUFPQ+Titillium Web SemiBold"/>
              </a:rPr>
              <a:t> </a:t>
            </a:r>
            <a:r>
              <a:rPr sz="1800" dirty="0">
                <a:solidFill>
                  <a:srgbClr val="26C8E4"/>
                </a:solidFill>
                <a:latin typeface="AHUFPQ+Titillium Web SemiBold"/>
                <a:cs typeface="AHUFPQ+Titillium Web SemiBold"/>
              </a:rPr>
              <a:t>Report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89938" y="2566882"/>
            <a:ext cx="205861" cy="574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</a:p>
          <a:p>
            <a:pPr marL="0" marR="0">
              <a:lnSpc>
                <a:spcPts val="1343"/>
              </a:lnSpc>
              <a:spcBef>
                <a:spcPts val="158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76450" y="2532177"/>
            <a:ext cx="3269132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Provide flexible</a:t>
            </a:r>
            <a:r>
              <a:rPr sz="1200" spc="-43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data collection combinations</a:t>
            </a:r>
            <a:r>
              <a:rPr sz="1200" spc="-2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spc="-43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(IoT,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92216" y="2566882"/>
            <a:ext cx="205861" cy="574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</a:p>
          <a:p>
            <a:pPr marL="0" marR="0">
              <a:lnSpc>
                <a:spcPts val="1343"/>
              </a:lnSpc>
              <a:spcBef>
                <a:spcPts val="158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78728" y="2532177"/>
            <a:ext cx="3370172" cy="4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Embed</a:t>
            </a:r>
            <a:r>
              <a:rPr sz="1200" spc="-25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international</a:t>
            </a:r>
            <a:r>
              <a:rPr sz="1200" spc="-28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&amp; domestic</a:t>
            </a:r>
            <a:r>
              <a:rPr sz="1200" spc="-23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MRV standards &amp;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parameter</a:t>
            </a:r>
            <a:r>
              <a:rPr sz="1200" spc="-46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default values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76450" y="2715056"/>
            <a:ext cx="1208532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API,</a:t>
            </a:r>
            <a:r>
              <a:rPr sz="1200" spc="-15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bulk</a:t>
            </a:r>
            <a:r>
              <a:rPr sz="1200" spc="-14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import)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626218" y="2838949"/>
            <a:ext cx="1589734" cy="196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DengXian"/>
                <a:cs typeface="DengXian"/>
              </a:rPr>
              <a:t>Energy</a:t>
            </a:r>
            <a:r>
              <a:rPr sz="1200" b="1" spc="20" dirty="0">
                <a:solidFill>
                  <a:srgbClr val="000000"/>
                </a:solidFill>
                <a:latin typeface="DengXian"/>
                <a:cs typeface="DengXi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DengXian"/>
                <a:cs typeface="DengXian"/>
              </a:rPr>
              <a:t>Management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76450" y="2897591"/>
            <a:ext cx="3405469" cy="45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Collect</a:t>
            </a:r>
            <a:r>
              <a:rPr sz="1200" spc="-11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and monitor direct</a:t>
            </a:r>
            <a:r>
              <a:rPr sz="1200" spc="-25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and indirect</a:t>
            </a:r>
            <a:r>
              <a:rPr sz="1200" spc="-14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emissions</a:t>
            </a:r>
            <a:r>
              <a:rPr sz="1200" spc="-34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in</a:t>
            </a:r>
          </a:p>
          <a:p>
            <a:pPr marL="0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real</a:t>
            </a:r>
            <a:r>
              <a:rPr sz="1200" spc="-25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time reliably.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78728" y="2897591"/>
            <a:ext cx="3126568" cy="270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Calculate and report</a:t>
            </a:r>
            <a:r>
              <a:rPr sz="1200" spc="-14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emissions</a:t>
            </a:r>
            <a:r>
              <a:rPr sz="1200" spc="-34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upon</a:t>
            </a:r>
            <a:r>
              <a:rPr sz="1200" spc="14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one-click.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626218" y="3098758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798431" y="3113268"/>
            <a:ext cx="1527891" cy="4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Energy</a:t>
            </a:r>
            <a:r>
              <a:rPr sz="1200" spc="1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Monitoring &amp;</a:t>
            </a:r>
          </a:p>
          <a:p>
            <a:pPr marL="0" marR="0">
              <a:lnSpc>
                <a:spcPts val="1250"/>
              </a:lnSpc>
              <a:spcBef>
                <a:spcPts val="85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Alarming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626218" y="3647652"/>
            <a:ext cx="2166868" cy="1583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  <a:r>
              <a:rPr sz="1200" spc="601" dirty="0">
                <a:solidFill>
                  <a:srgbClr val="000000"/>
                </a:solidFill>
                <a:latin typeface="VHOOOC+Arial"/>
                <a:cs typeface="VHOOOC+Arial"/>
              </a:rPr>
              <a:t> </a:t>
            </a:r>
            <a:r>
              <a:rPr sz="120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Energy</a:t>
            </a:r>
            <a:r>
              <a:rPr sz="1200" spc="1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Data Report</a:t>
            </a:r>
          </a:p>
          <a:p>
            <a:pPr marL="0" marR="0">
              <a:lnSpc>
                <a:spcPts val="1340"/>
              </a:lnSpc>
              <a:spcBef>
                <a:spcPts val="84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  <a:r>
              <a:rPr sz="1200" spc="601" dirty="0">
                <a:solidFill>
                  <a:srgbClr val="000000"/>
                </a:solidFill>
                <a:latin typeface="VHOOOC+Arial"/>
                <a:cs typeface="VHOOOC+Arial"/>
              </a:rPr>
              <a:t> </a:t>
            </a:r>
            <a:r>
              <a:rPr sz="120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Energy</a:t>
            </a:r>
            <a:r>
              <a:rPr sz="1200" spc="1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Data Analysis</a:t>
            </a:r>
          </a:p>
          <a:p>
            <a:pPr marL="0" marR="0">
              <a:lnSpc>
                <a:spcPts val="1340"/>
              </a:lnSpc>
              <a:spcBef>
                <a:spcPts val="79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  <a:r>
              <a:rPr sz="1200" spc="601" dirty="0">
                <a:solidFill>
                  <a:srgbClr val="000000"/>
                </a:solidFill>
                <a:latin typeface="VHOOOC+Arial"/>
                <a:cs typeface="VHOOOC+Arial"/>
              </a:rPr>
              <a:t> </a:t>
            </a:r>
            <a:r>
              <a:rPr sz="120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Energy</a:t>
            </a:r>
            <a:r>
              <a:rPr sz="1200" spc="1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Wastes Identification</a:t>
            </a:r>
          </a:p>
          <a:p>
            <a:pPr marL="0" marR="0">
              <a:lnSpc>
                <a:spcPts val="1340"/>
              </a:lnSpc>
              <a:spcBef>
                <a:spcPts val="79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  <a:r>
              <a:rPr sz="1200" spc="601" dirty="0">
                <a:solidFill>
                  <a:srgbClr val="000000"/>
                </a:solidFill>
                <a:latin typeface="VHOOOC+Arial"/>
                <a:cs typeface="VHOOOC+Arial"/>
              </a:rPr>
              <a:t> </a:t>
            </a:r>
            <a:r>
              <a:rPr sz="120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Energy</a:t>
            </a:r>
            <a:r>
              <a:rPr sz="1200" spc="1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Cost Management</a:t>
            </a:r>
          </a:p>
          <a:p>
            <a:pPr marL="0" marR="0">
              <a:lnSpc>
                <a:spcPts val="1340"/>
              </a:lnSpc>
              <a:spcBef>
                <a:spcPts val="84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  <a:r>
              <a:rPr sz="1200" spc="601" dirty="0">
                <a:solidFill>
                  <a:srgbClr val="000000"/>
                </a:solidFill>
                <a:latin typeface="VHOOOC+Arial"/>
                <a:cs typeface="VHOOOC+Arial"/>
              </a:rPr>
              <a:t> </a:t>
            </a:r>
            <a:r>
              <a:rPr sz="120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Renewable Energy</a:t>
            </a:r>
          </a:p>
          <a:p>
            <a:pPr marL="172212" marR="0">
              <a:lnSpc>
                <a:spcPts val="1250"/>
              </a:lnSpc>
              <a:spcBef>
                <a:spcPts val="86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HUWID+DengXian Regular"/>
                <a:cs typeface="JHUWID+DengXian Regular"/>
              </a:rPr>
              <a:t>Management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89938" y="3738748"/>
            <a:ext cx="932252" cy="807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56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F2F2F2"/>
                </a:solidFill>
                <a:latin typeface="TDHKSR+Ubuntu Bold"/>
                <a:cs typeface="TDHKSR+Ubuntu Bold"/>
              </a:rPr>
              <a:t>03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290439" y="3845428"/>
            <a:ext cx="932252" cy="115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56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F2F2F2"/>
                </a:solidFill>
                <a:latin typeface="TDHKSR+Ubuntu Bold"/>
                <a:cs typeface="TDHKSR+Ubuntu Bold"/>
              </a:rPr>
              <a:t>04</a:t>
            </a:r>
          </a:p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6C8E4"/>
                </a:solidFill>
                <a:latin typeface="AHUFPQ+Titillium Web SemiBold"/>
                <a:cs typeface="AHUFPQ+Titillium Web SemiBold"/>
              </a:rPr>
              <a:t>Offset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89938" y="4467844"/>
            <a:ext cx="921291" cy="386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6C8E4"/>
                </a:solidFill>
                <a:latin typeface="AHUFPQ+Titillium Web SemiBold"/>
                <a:cs typeface="AHUFPQ+Titillium Web SemiBold"/>
              </a:rPr>
              <a:t>Analyze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89938" y="4856276"/>
            <a:ext cx="3054858" cy="4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  <a:r>
              <a:rPr sz="1200" spc="601" dirty="0">
                <a:solidFill>
                  <a:srgbClr val="000000"/>
                </a:solidFill>
                <a:latin typeface="VHOOOC+Arial"/>
                <a:cs typeface="VHOOOC+Arial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Compare</a:t>
            </a:r>
            <a:r>
              <a:rPr sz="1200" spc="-17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to historical and industry data for</a:t>
            </a:r>
          </a:p>
          <a:p>
            <a:pPr marL="172211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benchmarking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308727" y="4997662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95239" y="4962956"/>
            <a:ext cx="3191559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Manage carbon asset</a:t>
            </a:r>
            <a:r>
              <a:rPr sz="1200" spc="-17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development,</a:t>
            </a:r>
            <a:r>
              <a:rPr sz="1200" spc="-4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trading and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595239" y="5145836"/>
            <a:ext cx="3252671" cy="6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compliance</a:t>
            </a:r>
            <a:r>
              <a:rPr sz="1200" spc="-18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workflow</a:t>
            </a:r>
            <a:r>
              <a:rPr sz="1200" spc="-14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at ease.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Manage reduction project</a:t>
            </a:r>
            <a:r>
              <a:rPr sz="1200" spc="-15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and monitor operation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data.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89938" y="5222036"/>
            <a:ext cx="3724350" cy="4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  <a:r>
              <a:rPr sz="1200" spc="601" dirty="0">
                <a:solidFill>
                  <a:srgbClr val="000000"/>
                </a:solidFill>
                <a:latin typeface="VHOOOC+Arial"/>
                <a:cs typeface="VHOOOC+Arial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Understand emission</a:t>
            </a:r>
            <a:r>
              <a:rPr sz="1200" spc="-2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trend,</a:t>
            </a:r>
            <a:r>
              <a:rPr sz="1200" spc="-14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composition,</a:t>
            </a:r>
            <a:r>
              <a:rPr sz="1200" spc="-17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distribution</a:t>
            </a:r>
          </a:p>
          <a:p>
            <a:pPr marL="172211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and ranking.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08727" y="5363422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89938" y="5587745"/>
            <a:ext cx="3313785" cy="452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  <a:r>
              <a:rPr sz="1200" spc="601" dirty="0">
                <a:solidFill>
                  <a:srgbClr val="000000"/>
                </a:solidFill>
                <a:latin typeface="VHOOOC+Arial"/>
                <a:cs typeface="VHOOOC+Arial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Detect</a:t>
            </a:r>
            <a:r>
              <a:rPr sz="1200" spc="-28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hidden</a:t>
            </a:r>
            <a:r>
              <a:rPr sz="1200" spc="-11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data and inefficiencies,</a:t>
            </a:r>
            <a:r>
              <a:rPr sz="1200" spc="-41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prioritize</a:t>
            </a:r>
          </a:p>
          <a:p>
            <a:pPr marL="172211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improvement</a:t>
            </a:r>
            <a:r>
              <a:rPr sz="1200" spc="-34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JCKGNV+Titillium Web Regular"/>
                <a:cs typeface="JCKGNV+Titillium Web Regular"/>
              </a:rPr>
              <a:t>opportunities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167116" y="6479647"/>
            <a:ext cx="3922182" cy="160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BFBFBF"/>
                </a:solidFill>
                <a:latin typeface="HVMPTH+Roboto Light"/>
                <a:cs typeface="HVMPTH+Roboto Light"/>
              </a:rPr>
              <a:t>ꢀ</a:t>
            </a:r>
            <a:r>
              <a:rPr sz="800" spc="-1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MioTech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All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Rights</a:t>
            </a:r>
            <a:r>
              <a:rPr sz="800" spc="-15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Reserved-Do not duplicate</a:t>
            </a:r>
            <a:r>
              <a:rPr sz="800" spc="-10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or distribute without permission.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123" y="433460"/>
            <a:ext cx="2980096" cy="408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DengXian"/>
                <a:cs typeface="DengXian"/>
              </a:rPr>
              <a:t>Use</a:t>
            </a:r>
            <a:r>
              <a:rPr sz="2800" b="1" spc="18" dirty="0">
                <a:solidFill>
                  <a:srgbClr val="FFFFFF"/>
                </a:solidFill>
                <a:latin typeface="DengXian"/>
                <a:cs typeface="DengXi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DengXian"/>
                <a:cs typeface="DengXian"/>
              </a:rPr>
              <a:t>Case</a:t>
            </a:r>
            <a:r>
              <a:rPr sz="2800" b="1" spc="23" dirty="0">
                <a:solidFill>
                  <a:srgbClr val="FFFFFF"/>
                </a:solidFill>
                <a:latin typeface="DengXian"/>
                <a:cs typeface="DengXi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DengXian"/>
                <a:cs typeface="DengXian"/>
              </a:rPr>
              <a:t>-</a:t>
            </a:r>
            <a:r>
              <a:rPr sz="2800" b="1" spc="14" dirty="0">
                <a:solidFill>
                  <a:srgbClr val="FFFFFF"/>
                </a:solidFill>
                <a:latin typeface="DengXian"/>
                <a:cs typeface="DengXi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DengXian"/>
                <a:cs typeface="DengXian"/>
              </a:rPr>
              <a:t>Group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0001" y="1227731"/>
            <a:ext cx="4738400" cy="1998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MioTech's</a:t>
            </a:r>
            <a:r>
              <a:rPr sz="1000" spc="11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11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11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0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energy</a:t>
            </a:r>
            <a:r>
              <a:rPr sz="1000" spc="11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digital</a:t>
            </a:r>
            <a:r>
              <a:rPr sz="1000" spc="12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intelligent</a:t>
            </a:r>
            <a:r>
              <a:rPr sz="1000" spc="11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management</a:t>
            </a:r>
            <a:r>
              <a:rPr sz="1000" spc="11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system</a:t>
            </a:r>
            <a:r>
              <a:rPr sz="1000" spc="11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has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been</a:t>
            </a:r>
            <a:r>
              <a:rPr sz="1000" spc="3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applied</a:t>
            </a:r>
            <a:r>
              <a:rPr sz="1000" spc="29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31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more</a:t>
            </a:r>
            <a:r>
              <a:rPr sz="1000" spc="30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than</a:t>
            </a:r>
            <a:r>
              <a:rPr sz="1000" spc="31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160</a:t>
            </a:r>
            <a:r>
              <a:rPr sz="1000" spc="30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office</a:t>
            </a:r>
            <a:r>
              <a:rPr sz="1000" spc="30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buildings</a:t>
            </a:r>
            <a:r>
              <a:rPr sz="1000" spc="31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28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0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Executive</a:t>
            </a:r>
            <a:r>
              <a:rPr sz="1000" spc="31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Center.</a:t>
            </a:r>
            <a:r>
              <a:rPr sz="1000" spc="3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Executive</a:t>
            </a:r>
            <a:r>
              <a:rPr sz="1000" spc="5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Center</a:t>
            </a:r>
            <a:r>
              <a:rPr sz="1000" spc="5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is</a:t>
            </a:r>
            <a:r>
              <a:rPr sz="1000" spc="4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</a:t>
            </a:r>
            <a:r>
              <a:rPr sz="1000" spc="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provider</a:t>
            </a:r>
            <a:r>
              <a:rPr sz="1000" spc="4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high-end</a:t>
            </a:r>
            <a:r>
              <a:rPr sz="1000" spc="4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office</a:t>
            </a:r>
            <a:r>
              <a:rPr sz="1000" spc="5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space</a:t>
            </a:r>
            <a:r>
              <a:rPr sz="1000" spc="3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solutions</a:t>
            </a:r>
            <a:r>
              <a:rPr sz="1000" spc="6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4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4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Asia-Pacific</a:t>
            </a:r>
          </a:p>
          <a:p>
            <a:pPr marL="0" marR="0">
              <a:lnSpc>
                <a:spcPts val="1040"/>
              </a:lnSpc>
              <a:spcBef>
                <a:spcPts val="76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region</a:t>
            </a:r>
            <a:r>
              <a:rPr sz="1000" spc="3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fourth</a:t>
            </a:r>
            <a:r>
              <a:rPr sz="1000" spc="3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largest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serviced</a:t>
            </a:r>
            <a:r>
              <a:rPr sz="1000" spc="2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office</a:t>
            </a:r>
            <a:r>
              <a:rPr sz="1000" spc="3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brand</a:t>
            </a:r>
            <a:r>
              <a:rPr sz="1000" spc="3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world.</a:t>
            </a:r>
            <a:r>
              <a:rPr sz="1000" spc="2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Now,</a:t>
            </a:r>
            <a:r>
              <a:rPr sz="1000" spc="2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Executive</a:t>
            </a:r>
          </a:p>
          <a:p>
            <a:pPr marL="0" marR="0">
              <a:lnSpc>
                <a:spcPts val="1037"/>
              </a:lnSpc>
              <a:spcBef>
                <a:spcPts val="76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Center</a:t>
            </a:r>
            <a:r>
              <a:rPr sz="1000" spc="3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has</a:t>
            </a:r>
            <a:r>
              <a:rPr sz="1000" spc="2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been</a:t>
            </a:r>
            <a:r>
              <a:rPr sz="1000" spc="2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established</a:t>
            </a:r>
            <a:r>
              <a:rPr sz="1000" spc="2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14</a:t>
            </a:r>
            <a:r>
              <a:rPr sz="1000" spc="1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countries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33</a:t>
            </a:r>
            <a:r>
              <a:rPr sz="1000" spc="1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cities.</a:t>
            </a:r>
            <a:r>
              <a:rPr sz="1000" spc="2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office</a:t>
            </a:r>
            <a:r>
              <a:rPr sz="1000" spc="3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network</a:t>
            </a:r>
            <a:r>
              <a:rPr sz="1000" spc="2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covers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Greater</a:t>
            </a:r>
            <a:r>
              <a:rPr sz="1000" spc="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China,</a:t>
            </a:r>
            <a:r>
              <a:rPr sz="1000" spc="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Southeast</a:t>
            </a:r>
            <a:r>
              <a:rPr sz="1000" spc="4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Asia,</a:t>
            </a:r>
            <a:r>
              <a:rPr sz="1000" spc="3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North</a:t>
            </a:r>
            <a:r>
              <a:rPr sz="1000" spc="4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Asia,</a:t>
            </a:r>
            <a:r>
              <a:rPr sz="1000" spc="3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India,</a:t>
            </a:r>
            <a:r>
              <a:rPr sz="1000" spc="3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Sri</a:t>
            </a:r>
            <a:r>
              <a:rPr sz="1000" spc="4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Lanka,</a:t>
            </a:r>
            <a:r>
              <a:rPr sz="1000" spc="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Australia</a:t>
            </a:r>
            <a:r>
              <a:rPr sz="1000" spc="4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3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Middle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East.</a:t>
            </a:r>
            <a:r>
              <a:rPr sz="1000" spc="3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4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</a:t>
            </a:r>
            <a:r>
              <a:rPr sz="1000" spc="4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is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committed</a:t>
            </a:r>
            <a:r>
              <a:rPr sz="1000" spc="4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4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environmental</a:t>
            </a:r>
            <a:r>
              <a:rPr sz="1000" spc="5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protection</a:t>
            </a:r>
            <a:r>
              <a:rPr sz="1000" spc="4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design</a:t>
            </a:r>
            <a:r>
              <a:rPr sz="1000" spc="2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management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4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low-carbon</a:t>
            </a:r>
            <a:r>
              <a:rPr sz="1000" spc="13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processes</a:t>
            </a:r>
            <a:r>
              <a:rPr sz="1000" spc="14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15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operate</a:t>
            </a:r>
            <a:r>
              <a:rPr sz="1000" spc="14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more</a:t>
            </a:r>
            <a:r>
              <a:rPr sz="1000" spc="14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than</a:t>
            </a:r>
            <a:r>
              <a:rPr sz="1000" spc="15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165</a:t>
            </a:r>
            <a:r>
              <a:rPr sz="1000" spc="14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office</a:t>
            </a:r>
            <a:r>
              <a:rPr sz="1000" spc="15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buildings</a:t>
            </a:r>
            <a:r>
              <a:rPr sz="1000" spc="14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around</a:t>
            </a:r>
            <a:r>
              <a:rPr sz="1000" spc="13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world,</a:t>
            </a:r>
            <a:r>
              <a:rPr sz="1000" spc="1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with a total business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center</a:t>
            </a:r>
            <a:r>
              <a:rPr sz="1000" spc="-2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area of more than 280,000 square meters.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0001" y="3514240"/>
            <a:ext cx="4738526" cy="2913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MioTech</a:t>
            </a:r>
            <a:r>
              <a:rPr sz="1000" spc="25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provides</a:t>
            </a:r>
            <a:r>
              <a:rPr sz="1000" spc="26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24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25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25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energy</a:t>
            </a:r>
            <a:r>
              <a:rPr sz="1000" spc="26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digital</a:t>
            </a:r>
            <a:r>
              <a:rPr sz="1000" spc="26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intelligence</a:t>
            </a:r>
            <a:r>
              <a:rPr sz="1000" spc="25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management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systems</a:t>
            </a:r>
            <a:r>
              <a:rPr sz="1000" spc="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for</a:t>
            </a:r>
            <a:r>
              <a:rPr sz="1000" spc="6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several</a:t>
            </a:r>
            <a:r>
              <a:rPr sz="1000" spc="7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office</a:t>
            </a:r>
            <a:r>
              <a:rPr sz="1000" spc="7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buildings</a:t>
            </a:r>
            <a:r>
              <a:rPr sz="1000" spc="7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6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group,</a:t>
            </a:r>
            <a:r>
              <a:rPr sz="1000" spc="6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helping</a:t>
            </a:r>
            <a:r>
              <a:rPr sz="1000" spc="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6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</a:t>
            </a:r>
            <a:r>
              <a:rPr sz="1000" spc="4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7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monitor</a:t>
            </a:r>
            <a:r>
              <a:rPr sz="1000" spc="6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status</a:t>
            </a:r>
            <a:r>
              <a:rPr sz="1000" spc="1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3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trends</a:t>
            </a:r>
            <a:r>
              <a:rPr sz="1000" spc="13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12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13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emissions</a:t>
            </a:r>
            <a:r>
              <a:rPr sz="1000" spc="14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12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each</a:t>
            </a:r>
            <a:r>
              <a:rPr sz="1000" spc="13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branch</a:t>
            </a:r>
            <a:r>
              <a:rPr sz="1000" spc="12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13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real</a:t>
            </a:r>
            <a:r>
              <a:rPr sz="1000" spc="14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time</a:t>
            </a:r>
            <a:r>
              <a:rPr sz="1000" spc="13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2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efficiently,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analyze</a:t>
            </a:r>
            <a:r>
              <a:rPr sz="1000" spc="5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major</a:t>
            </a:r>
            <a:r>
              <a:rPr sz="1000" spc="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loopholes,</a:t>
            </a:r>
            <a:r>
              <a:rPr sz="1000" spc="4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4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take</a:t>
            </a:r>
            <a:r>
              <a:rPr sz="1000" spc="6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targeted</a:t>
            </a:r>
            <a:r>
              <a:rPr sz="1000" spc="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intervention</a:t>
            </a:r>
            <a:r>
              <a:rPr sz="1000" spc="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measures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7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</a:t>
            </a:r>
            <a:r>
              <a:rPr sz="1000" spc="7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timely</a:t>
            </a:r>
            <a:r>
              <a:rPr sz="1000" spc="7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manner</a:t>
            </a:r>
            <a:r>
              <a:rPr sz="1000" spc="7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;Provide</a:t>
            </a:r>
            <a:r>
              <a:rPr sz="1000" spc="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data</a:t>
            </a:r>
            <a:r>
              <a:rPr sz="1000" spc="8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basis</a:t>
            </a:r>
            <a:r>
              <a:rPr sz="1000" spc="7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7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dynamic</a:t>
            </a:r>
            <a:r>
              <a:rPr sz="1000" spc="8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control</a:t>
            </a:r>
            <a:r>
              <a:rPr sz="1000" spc="8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for</a:t>
            </a:r>
            <a:r>
              <a:rPr sz="1000" spc="7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8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group's</a:t>
            </a:r>
            <a:r>
              <a:rPr sz="1000" spc="8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overall</a:t>
            </a:r>
          </a:p>
          <a:p>
            <a:pPr marL="0" marR="0">
              <a:lnSpc>
                <a:spcPts val="1040"/>
              </a:lnSpc>
              <a:spcBef>
                <a:spcPts val="76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19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2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reduction</a:t>
            </a:r>
            <a:r>
              <a:rPr sz="1000" spc="18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target</a:t>
            </a:r>
            <a:r>
              <a:rPr sz="1000" spc="18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formulation</a:t>
            </a:r>
            <a:r>
              <a:rPr sz="1000" spc="2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7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19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neutral</a:t>
            </a:r>
            <a:r>
              <a:rPr sz="1000" spc="2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path</a:t>
            </a:r>
            <a:r>
              <a:rPr sz="1000" spc="2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planning,</a:t>
            </a:r>
          </a:p>
          <a:p>
            <a:pPr marL="0" marR="0">
              <a:lnSpc>
                <a:spcPts val="1037"/>
              </a:lnSpc>
              <a:spcBef>
                <a:spcPts val="764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2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at</a:t>
            </a:r>
            <a:r>
              <a:rPr sz="1000" spc="22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23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same</a:t>
            </a:r>
            <a:r>
              <a:rPr sz="1000" spc="23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time</a:t>
            </a:r>
            <a:r>
              <a:rPr sz="1000" spc="24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accurately</a:t>
            </a:r>
            <a:r>
              <a:rPr sz="1000" spc="23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quantify</a:t>
            </a:r>
            <a:r>
              <a:rPr sz="1000" spc="24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23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effectiveness</a:t>
            </a:r>
            <a:r>
              <a:rPr sz="1000" spc="25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21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its</a:t>
            </a:r>
            <a:r>
              <a:rPr sz="1000" spc="23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own</a:t>
            </a:r>
            <a:r>
              <a:rPr sz="1000" spc="23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reduction</a:t>
            </a:r>
            <a:r>
              <a:rPr sz="1000" spc="4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measures,</a:t>
            </a:r>
            <a:r>
              <a:rPr sz="1000" spc="44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43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efficiently</a:t>
            </a:r>
            <a:r>
              <a:rPr sz="1000" spc="44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assist</a:t>
            </a:r>
            <a:r>
              <a:rPr sz="1000" spc="44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43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neutral</a:t>
            </a:r>
            <a:r>
              <a:rPr sz="1000" spc="45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path</a:t>
            </a:r>
            <a:r>
              <a:rPr sz="1000" spc="45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planning</a:t>
            </a:r>
            <a:r>
              <a:rPr sz="1000" spc="45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decision-making</a:t>
            </a:r>
            <a:r>
              <a:rPr sz="1000" spc="3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adjustments;</a:t>
            </a:r>
            <a:r>
              <a:rPr sz="1000" spc="3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help</a:t>
            </a:r>
            <a:r>
              <a:rPr sz="1000" spc="3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4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</a:t>
            </a:r>
            <a:r>
              <a:rPr sz="1000" spc="4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Carry</a:t>
            </a:r>
            <a:r>
              <a:rPr sz="1000" spc="4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out</a:t>
            </a:r>
            <a:r>
              <a:rPr sz="1000" spc="2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multi-dimensional</a:t>
            </a:r>
            <a:r>
              <a:rPr sz="1000" spc="3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rankings</a:t>
            </a:r>
          </a:p>
          <a:p>
            <a:pPr marL="0" marR="0">
              <a:lnSpc>
                <a:spcPts val="1037"/>
              </a:lnSpc>
              <a:spcBef>
                <a:spcPts val="761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12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13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emissions</a:t>
            </a:r>
            <a:r>
              <a:rPr sz="1000" spc="14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2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13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13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reduction</a:t>
            </a:r>
            <a:r>
              <a:rPr sz="1000" spc="12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performance</a:t>
            </a:r>
            <a:r>
              <a:rPr sz="1000" spc="14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12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each</a:t>
            </a:r>
            <a:r>
              <a:rPr sz="1000" spc="13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branch,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industry</a:t>
            </a:r>
            <a:r>
              <a:rPr sz="1000" spc="3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regional</a:t>
            </a:r>
            <a:r>
              <a:rPr sz="1000" spc="3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benchmarking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analysis,</a:t>
            </a:r>
            <a:r>
              <a:rPr sz="1000" spc="2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best</a:t>
            </a:r>
            <a:r>
              <a:rPr sz="1000" spc="1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practice</a:t>
            </a:r>
            <a:r>
              <a:rPr sz="1000" spc="3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sharing</a:t>
            </a:r>
            <a:r>
              <a:rPr sz="1000" spc="3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efficiently</a:t>
            </a:r>
          </a:p>
          <a:p>
            <a:pPr marL="0" marR="0">
              <a:lnSpc>
                <a:spcPts val="1037"/>
              </a:lnSpc>
              <a:spcBef>
                <a:spcPts val="764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manage</a:t>
            </a:r>
            <a:r>
              <a:rPr sz="1000" spc="3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7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risks</a:t>
            </a:r>
            <a:r>
              <a:rPr sz="1000" spc="36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36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opportunities</a:t>
            </a:r>
            <a:r>
              <a:rPr sz="1000" spc="37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3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entire</a:t>
            </a:r>
            <a:r>
              <a:rPr sz="1000" spc="36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</a:t>
            </a:r>
            <a:r>
              <a:rPr sz="1000" spc="36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36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terms</a:t>
            </a:r>
            <a:r>
              <a:rPr sz="1000" spc="36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3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123" y="433460"/>
            <a:ext cx="3378732" cy="408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DengXian"/>
                <a:cs typeface="DengXian"/>
              </a:rPr>
              <a:t>Use</a:t>
            </a:r>
            <a:r>
              <a:rPr sz="2800" b="1" spc="18" dirty="0">
                <a:solidFill>
                  <a:srgbClr val="FFFFFF"/>
                </a:solidFill>
                <a:latin typeface="DengXian"/>
                <a:cs typeface="DengXi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DengXian"/>
                <a:cs typeface="DengXian"/>
              </a:rPr>
              <a:t>Case</a:t>
            </a:r>
            <a:r>
              <a:rPr sz="2800" b="1" spc="23" dirty="0">
                <a:solidFill>
                  <a:srgbClr val="FFFFFF"/>
                </a:solidFill>
                <a:latin typeface="DengXian"/>
                <a:cs typeface="DengXi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DengXian"/>
                <a:cs typeface="DengXian"/>
              </a:rPr>
              <a:t>-</a:t>
            </a:r>
            <a:r>
              <a:rPr sz="2800" b="1" spc="14" dirty="0">
                <a:solidFill>
                  <a:srgbClr val="FFFFFF"/>
                </a:solidFill>
                <a:latin typeface="DengXian"/>
                <a:cs typeface="DengXi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DengXian"/>
                <a:cs typeface="DengXian"/>
              </a:rPr>
              <a:t>Portfolio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6648" y="1055519"/>
            <a:ext cx="4908562" cy="2685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Blackstone</a:t>
            </a:r>
            <a:r>
              <a:rPr sz="1000" spc="11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</a:t>
            </a:r>
            <a:r>
              <a:rPr sz="1000" spc="11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is</a:t>
            </a:r>
            <a:r>
              <a:rPr sz="1000" spc="10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</a:t>
            </a:r>
            <a:r>
              <a:rPr sz="1000" spc="11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world-renowned</a:t>
            </a:r>
            <a:r>
              <a:rPr sz="1000" spc="11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private</a:t>
            </a:r>
            <a:r>
              <a:rPr sz="1000" spc="10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equity</a:t>
            </a:r>
            <a:r>
              <a:rPr sz="1000" spc="10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fund</a:t>
            </a:r>
            <a:r>
              <a:rPr sz="1000" spc="11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company,</a:t>
            </a:r>
            <a:r>
              <a:rPr sz="1000" spc="11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which</a:t>
            </a:r>
            <a:r>
              <a:rPr sz="1000" spc="10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has</a:t>
            </a:r>
            <a:r>
              <a:rPr sz="1000" spc="11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long</a:t>
            </a:r>
          </a:p>
          <a:p>
            <a:pPr marL="0" marR="0">
              <a:lnSpc>
                <a:spcPts val="1040"/>
              </a:lnSpc>
              <a:spcBef>
                <a:spcPts val="76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been</a:t>
            </a:r>
            <a:r>
              <a:rPr sz="1000" spc="6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committed</a:t>
            </a:r>
            <a:r>
              <a:rPr sz="1000" spc="7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7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6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management</a:t>
            </a:r>
            <a:r>
              <a:rPr sz="1000" spc="6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7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6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neutral</a:t>
            </a:r>
            <a:r>
              <a:rPr sz="1000" spc="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planning</a:t>
            </a:r>
            <a:r>
              <a:rPr sz="1000" spc="6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</a:p>
          <a:p>
            <a:pPr marL="0" marR="0">
              <a:lnSpc>
                <a:spcPts val="1037"/>
              </a:lnSpc>
              <a:spcBef>
                <a:spcPts val="76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its</a:t>
            </a:r>
            <a:r>
              <a:rPr sz="1000" spc="35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investment</a:t>
            </a:r>
            <a:r>
              <a:rPr sz="1000" spc="35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portfolio.</a:t>
            </a:r>
            <a:r>
              <a:rPr sz="1000" spc="34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Miotech's</a:t>
            </a:r>
            <a:r>
              <a:rPr sz="1000" spc="35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35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34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33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energy</a:t>
            </a:r>
            <a:r>
              <a:rPr sz="1000" spc="35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digital</a:t>
            </a:r>
            <a:r>
              <a:rPr sz="1000" spc="34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intelligent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management</a:t>
            </a:r>
            <a:r>
              <a:rPr sz="1000" spc="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system</a:t>
            </a:r>
            <a:r>
              <a:rPr sz="1000" spc="7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is</a:t>
            </a:r>
            <a:r>
              <a:rPr sz="1000" spc="5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applied</a:t>
            </a:r>
            <a:r>
              <a:rPr sz="1000" spc="8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7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various</a:t>
            </a:r>
            <a:r>
              <a:rPr sz="1000" spc="8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manufacturing</a:t>
            </a:r>
            <a:r>
              <a:rPr sz="1000" spc="8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companies</a:t>
            </a:r>
            <a:r>
              <a:rPr sz="1000" spc="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7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8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Blackstone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portfolio.</a:t>
            </a:r>
            <a:r>
              <a:rPr sz="1000" spc="60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Shyahsin</a:t>
            </a:r>
            <a:r>
              <a:rPr sz="1000" spc="60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Packaging</a:t>
            </a:r>
            <a:r>
              <a:rPr sz="1000" spc="62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Industry</a:t>
            </a:r>
            <a:r>
              <a:rPr sz="1000" spc="62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(China)</a:t>
            </a:r>
            <a:r>
              <a:rPr sz="1000" spc="60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Co.,</a:t>
            </a:r>
            <a:r>
              <a:rPr sz="1000" spc="61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Ltd.</a:t>
            </a:r>
            <a:r>
              <a:rPr sz="1000" spc="61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(SHPC)</a:t>
            </a:r>
            <a:r>
              <a:rPr sz="1000" spc="6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is</a:t>
            </a:r>
            <a:r>
              <a:rPr sz="1000" spc="59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</a:t>
            </a:r>
            <a:r>
              <a:rPr sz="1000" spc="60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typical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representative</a:t>
            </a:r>
            <a:r>
              <a:rPr sz="1000" spc="27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25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them.</a:t>
            </a:r>
            <a:r>
              <a:rPr sz="1000" spc="26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Founded</a:t>
            </a:r>
            <a:r>
              <a:rPr sz="1000" spc="27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2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1970,</a:t>
            </a:r>
            <a:r>
              <a:rPr sz="1000" spc="26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27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</a:t>
            </a:r>
            <a:r>
              <a:rPr sz="1000" spc="25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has</a:t>
            </a:r>
            <a:r>
              <a:rPr sz="1000" spc="26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been</a:t>
            </a:r>
            <a:r>
              <a:rPr sz="1000" spc="2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specializing</a:t>
            </a:r>
            <a:r>
              <a:rPr sz="1000" spc="26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2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production</a:t>
            </a:r>
            <a:r>
              <a:rPr sz="1000" spc="4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cosmetic</a:t>
            </a:r>
            <a:r>
              <a:rPr sz="1000" spc="5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packaging</a:t>
            </a:r>
            <a:r>
              <a:rPr sz="1000" spc="5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containers</a:t>
            </a:r>
            <a:r>
              <a:rPr sz="1000" spc="6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for</a:t>
            </a:r>
            <a:r>
              <a:rPr sz="1000" spc="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more</a:t>
            </a:r>
            <a:r>
              <a:rPr sz="1000" spc="5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than</a:t>
            </a:r>
            <a:r>
              <a:rPr sz="1000" spc="5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50</a:t>
            </a:r>
            <a:r>
              <a:rPr sz="1000" spc="3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years.</a:t>
            </a:r>
            <a:r>
              <a:rPr sz="1000" spc="4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It</a:t>
            </a:r>
            <a:r>
              <a:rPr sz="1000" spc="3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is</a:t>
            </a:r>
            <a:r>
              <a:rPr sz="1000" spc="4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</a:t>
            </a:r>
            <a:r>
              <a:rPr sz="1000" spc="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long-term</a:t>
            </a:r>
          </a:p>
          <a:p>
            <a:pPr marL="0" marR="0">
              <a:lnSpc>
                <a:spcPts val="1040"/>
              </a:lnSpc>
              <a:spcBef>
                <a:spcPts val="76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supplier of major cosmetic brands in Europe, the</a:t>
            </a:r>
            <a:r>
              <a:rPr sz="1000" spc="1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United States, Japan, South Korea and</a:t>
            </a:r>
          </a:p>
          <a:p>
            <a:pPr marL="0" marR="0">
              <a:lnSpc>
                <a:spcPts val="1037"/>
              </a:lnSpc>
              <a:spcBef>
                <a:spcPts val="76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other</a:t>
            </a:r>
            <a:r>
              <a:rPr sz="1000" spc="14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countries.</a:t>
            </a:r>
            <a:r>
              <a:rPr sz="1000" spc="14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1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</a:t>
            </a:r>
            <a:r>
              <a:rPr sz="1000" spc="1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is</a:t>
            </a:r>
            <a:r>
              <a:rPr sz="1000" spc="14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committed</a:t>
            </a:r>
            <a:r>
              <a:rPr sz="1000" spc="15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14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becoming</a:t>
            </a:r>
            <a:r>
              <a:rPr sz="1000" spc="14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1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world's</a:t>
            </a:r>
            <a:r>
              <a:rPr sz="1000" spc="1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leading</a:t>
            </a:r>
            <a:r>
              <a:rPr sz="1000" spc="1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cosmetics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packaging</a:t>
            </a:r>
            <a:r>
              <a:rPr sz="1000" spc="30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company</a:t>
            </a:r>
            <a:r>
              <a:rPr sz="1000" spc="31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with</a:t>
            </a:r>
            <a:r>
              <a:rPr sz="1000" spc="31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2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least</a:t>
            </a:r>
            <a:r>
              <a:rPr sz="1000" spc="30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environmental</a:t>
            </a:r>
            <a:r>
              <a:rPr sz="1000" spc="31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impact</a:t>
            </a:r>
            <a:r>
              <a:rPr sz="1000" spc="31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through</a:t>
            </a:r>
            <a:r>
              <a:rPr sz="1000" spc="30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innovation</a:t>
            </a:r>
            <a:r>
              <a:rPr sz="1000" spc="31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operational</a:t>
            </a:r>
            <a:r>
              <a:rPr sz="1000" spc="1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excellence,</a:t>
            </a:r>
            <a:r>
              <a:rPr sz="1000" spc="1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 hopes</a:t>
            </a:r>
            <a:r>
              <a:rPr sz="1000" spc="2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gradually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reduce</a:t>
            </a:r>
            <a:r>
              <a:rPr sz="1000" spc="2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its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greenhouse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gas</a:t>
            </a:r>
            <a:r>
              <a:rPr sz="1000" spc="1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emissions</a:t>
            </a:r>
            <a:r>
              <a:rPr sz="1000" spc="2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by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improving</a:t>
            </a:r>
            <a:r>
              <a:rPr sz="1000" spc="-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energy efficiency.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6648" y="4027581"/>
            <a:ext cx="4909974" cy="245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MioTech</a:t>
            </a:r>
            <a:r>
              <a:rPr sz="1000" spc="24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provides</a:t>
            </a:r>
            <a:r>
              <a:rPr sz="1000" spc="23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digital</a:t>
            </a:r>
            <a:r>
              <a:rPr sz="1000" spc="23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2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intelligent</a:t>
            </a:r>
            <a:r>
              <a:rPr sz="1000" spc="23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23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24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2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energy</a:t>
            </a:r>
            <a:r>
              <a:rPr sz="1000" spc="23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management</a:t>
            </a:r>
          </a:p>
          <a:p>
            <a:pPr marL="0" marR="0">
              <a:lnSpc>
                <a:spcPts val="1037"/>
              </a:lnSpc>
              <a:spcBef>
                <a:spcPts val="764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systems</a:t>
            </a:r>
            <a:r>
              <a:rPr sz="1000" spc="18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for</a:t>
            </a:r>
            <a:r>
              <a:rPr sz="1000" spc="19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many</a:t>
            </a:r>
            <a:r>
              <a:rPr sz="1000" spc="18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factories</a:t>
            </a:r>
            <a:r>
              <a:rPr sz="1000" spc="18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18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18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group,</a:t>
            </a:r>
            <a:r>
              <a:rPr sz="1000" spc="18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7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realizes</a:t>
            </a:r>
            <a:r>
              <a:rPr sz="1000" spc="18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digital</a:t>
            </a:r>
            <a:r>
              <a:rPr sz="1000" spc="19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7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intelligent</a:t>
            </a:r>
            <a:r>
              <a:rPr sz="1000" spc="18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4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energy</a:t>
            </a:r>
            <a:r>
              <a:rPr sz="1000" spc="3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management</a:t>
            </a:r>
            <a:r>
              <a:rPr sz="1000" spc="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through</a:t>
            </a:r>
            <a:r>
              <a:rPr sz="1000" spc="3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technologies</a:t>
            </a:r>
            <a:r>
              <a:rPr sz="1000" spc="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such</a:t>
            </a:r>
            <a:r>
              <a:rPr sz="1000" spc="2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as</a:t>
            </a:r>
            <a:r>
              <a:rPr sz="1000" spc="3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IoT</a:t>
            </a:r>
            <a:r>
              <a:rPr sz="1000" spc="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sensors,</a:t>
            </a:r>
            <a:r>
              <a:rPr sz="1000" spc="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big</a:t>
            </a:r>
            <a:r>
              <a:rPr sz="1000" spc="3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data,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25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artificial</a:t>
            </a:r>
            <a:r>
              <a:rPr sz="1000" spc="26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intelligence.</a:t>
            </a:r>
            <a:r>
              <a:rPr sz="1000" spc="25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Using</a:t>
            </a:r>
            <a:r>
              <a:rPr sz="1000" spc="25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26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intelligent</a:t>
            </a:r>
            <a:r>
              <a:rPr sz="1000" spc="2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analysis</a:t>
            </a:r>
            <a:r>
              <a:rPr sz="1000" spc="26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function</a:t>
            </a:r>
            <a:r>
              <a:rPr sz="1000" spc="26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24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26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system,</a:t>
            </a:r>
            <a:r>
              <a:rPr sz="1000" spc="25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</a:t>
            </a:r>
            <a:r>
              <a:rPr sz="1000" spc="55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has</a:t>
            </a:r>
            <a:r>
              <a:rPr sz="1000" spc="55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efficiently</a:t>
            </a:r>
            <a:r>
              <a:rPr sz="1000" spc="56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identified</a:t>
            </a:r>
            <a:r>
              <a:rPr sz="1000" spc="56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56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leaks</a:t>
            </a:r>
            <a:r>
              <a:rPr sz="1000" spc="55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55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energy</a:t>
            </a:r>
            <a:r>
              <a:rPr sz="1000" spc="56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efficiency</a:t>
            </a:r>
            <a:r>
              <a:rPr sz="1000" spc="56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improvement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opportunities</a:t>
            </a:r>
            <a:r>
              <a:rPr sz="1000" spc="52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52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air</a:t>
            </a:r>
            <a:r>
              <a:rPr sz="1000" spc="51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compressors,</a:t>
            </a:r>
            <a:r>
              <a:rPr sz="1000" spc="53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injection</a:t>
            </a:r>
            <a:r>
              <a:rPr sz="1000" spc="53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molding</a:t>
            </a:r>
            <a:r>
              <a:rPr sz="1000" spc="53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machines,</a:t>
            </a:r>
            <a:r>
              <a:rPr sz="1000" spc="53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compressed</a:t>
            </a:r>
            <a:r>
              <a:rPr sz="1000" spc="5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air</a:t>
            </a:r>
          </a:p>
          <a:p>
            <a:pPr marL="0" marR="0">
              <a:lnSpc>
                <a:spcPts val="1040"/>
              </a:lnSpc>
              <a:spcBef>
                <a:spcPts val="76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equipment</a:t>
            </a:r>
            <a:r>
              <a:rPr sz="1000" spc="17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7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other</a:t>
            </a:r>
            <a:r>
              <a:rPr sz="1000" spc="17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equipment</a:t>
            </a:r>
            <a:r>
              <a:rPr sz="1000" spc="18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7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facilities</a:t>
            </a:r>
            <a:r>
              <a:rPr sz="1000" spc="19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17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17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factory,</a:t>
            </a:r>
            <a:r>
              <a:rPr sz="1000" spc="18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7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has</a:t>
            </a:r>
            <a:r>
              <a:rPr sz="1000" spc="18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been</a:t>
            </a:r>
            <a:r>
              <a:rPr sz="1000" spc="18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able</a:t>
            </a:r>
            <a:r>
              <a:rPr sz="1000" spc="17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</a:p>
          <a:p>
            <a:pPr marL="0" marR="0">
              <a:lnSpc>
                <a:spcPts val="1037"/>
              </a:lnSpc>
              <a:spcBef>
                <a:spcPts val="76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optimize</a:t>
            </a:r>
            <a:r>
              <a:rPr sz="1000" spc="31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0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operation</a:t>
            </a:r>
            <a:r>
              <a:rPr sz="1000" spc="32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logic</a:t>
            </a:r>
            <a:r>
              <a:rPr sz="1000" spc="32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32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model</a:t>
            </a:r>
            <a:r>
              <a:rPr sz="1000" spc="32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selection</a:t>
            </a:r>
            <a:r>
              <a:rPr sz="1000" spc="32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,</a:t>
            </a:r>
            <a:r>
              <a:rPr sz="1000" spc="31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frequency</a:t>
            </a:r>
            <a:r>
              <a:rPr sz="1000" spc="30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conversion</a:t>
            </a:r>
            <a:r>
              <a:rPr sz="1000" spc="30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control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upgrade</a:t>
            </a:r>
            <a:r>
              <a:rPr sz="1000" spc="10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1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other</a:t>
            </a:r>
            <a:r>
              <a:rPr sz="1000" spc="11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targeted</a:t>
            </a:r>
            <a:r>
              <a:rPr sz="1000" spc="11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measures</a:t>
            </a:r>
            <a:r>
              <a:rPr sz="1000" spc="11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12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improve</a:t>
            </a:r>
            <a:r>
              <a:rPr sz="1000" spc="11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energy</a:t>
            </a:r>
            <a:r>
              <a:rPr sz="1000" spc="11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efficiency</a:t>
            </a:r>
            <a:r>
              <a:rPr sz="1000" spc="10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0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avoid</a:t>
            </a:r>
            <a:r>
              <a:rPr sz="1000" spc="11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waste,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so</a:t>
            </a:r>
            <a:r>
              <a:rPr sz="1000" spc="16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as</a:t>
            </a:r>
            <a:r>
              <a:rPr sz="1000" spc="15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16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achieve</a:t>
            </a:r>
            <a:r>
              <a:rPr sz="1000" spc="16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1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effect</a:t>
            </a:r>
            <a:r>
              <a:rPr sz="1000" spc="1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14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reducing</a:t>
            </a:r>
            <a:r>
              <a:rPr sz="1000" spc="16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energy</a:t>
            </a:r>
            <a:r>
              <a:rPr sz="1000" spc="1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consumption</a:t>
            </a:r>
            <a:r>
              <a:rPr sz="1000" spc="16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per</a:t>
            </a:r>
            <a:r>
              <a:rPr sz="1000" spc="1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unit</a:t>
            </a:r>
            <a:r>
              <a:rPr sz="1000" spc="15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14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output</a:t>
            </a:r>
            <a:r>
              <a:rPr sz="1000" spc="14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 emissions.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123" y="433460"/>
            <a:ext cx="4084771" cy="408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DengXian"/>
                <a:cs typeface="DengXian"/>
              </a:rPr>
              <a:t>Use</a:t>
            </a:r>
            <a:r>
              <a:rPr sz="2800" b="1" spc="18" dirty="0">
                <a:solidFill>
                  <a:srgbClr val="FFFFFF"/>
                </a:solidFill>
                <a:latin typeface="DengXian"/>
                <a:cs typeface="DengXi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DengXian"/>
                <a:cs typeface="DengXian"/>
              </a:rPr>
              <a:t>Case</a:t>
            </a:r>
            <a:r>
              <a:rPr sz="2800" b="1" spc="23" dirty="0">
                <a:solidFill>
                  <a:srgbClr val="FFFFFF"/>
                </a:solidFill>
                <a:latin typeface="DengXian"/>
                <a:cs typeface="DengXi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DengXian"/>
                <a:cs typeface="DengXian"/>
              </a:rPr>
              <a:t>-</a:t>
            </a:r>
            <a:r>
              <a:rPr sz="2800" b="1" spc="14" dirty="0">
                <a:solidFill>
                  <a:srgbClr val="FFFFFF"/>
                </a:solidFill>
                <a:latin typeface="DengXian"/>
                <a:cs typeface="DengXi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DengXian"/>
                <a:cs typeface="DengXian"/>
              </a:rPr>
              <a:t>Supply</a:t>
            </a:r>
            <a:r>
              <a:rPr sz="2800" b="1" spc="23" dirty="0">
                <a:solidFill>
                  <a:srgbClr val="FFFFFF"/>
                </a:solidFill>
                <a:latin typeface="DengXian"/>
                <a:cs typeface="DengXi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DengXian"/>
                <a:cs typeface="DengXian"/>
              </a:rPr>
              <a:t>Chain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9872" y="1267610"/>
            <a:ext cx="4185122" cy="855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As</a:t>
            </a:r>
            <a:r>
              <a:rPr sz="1000" spc="12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12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world's</a:t>
            </a:r>
            <a:r>
              <a:rPr sz="1000" spc="12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leading</a:t>
            </a:r>
            <a:r>
              <a:rPr sz="1000" spc="11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manufacturing</a:t>
            </a:r>
            <a:r>
              <a:rPr sz="1000" spc="12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companies,</a:t>
            </a:r>
            <a:r>
              <a:rPr sz="1000" spc="12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while</a:t>
            </a:r>
            <a:r>
              <a:rPr sz="1000" spc="11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formulating</a:t>
            </a:r>
            <a:r>
              <a:rPr sz="1000" spc="13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</a:p>
          <a:p>
            <a:pPr marL="0" marR="0">
              <a:lnSpc>
                <a:spcPts val="1040"/>
              </a:lnSpc>
              <a:spcBef>
                <a:spcPts val="76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implementing</a:t>
            </a:r>
            <a:r>
              <a:rPr sz="1000" spc="14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their</a:t>
            </a:r>
            <a:r>
              <a:rPr sz="1000" spc="13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own</a:t>
            </a:r>
            <a:r>
              <a:rPr sz="1000" spc="14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1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neutrality</a:t>
            </a:r>
            <a:r>
              <a:rPr sz="1000" spc="13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goals,</a:t>
            </a:r>
            <a:r>
              <a:rPr sz="1000" spc="14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Shell</a:t>
            </a:r>
            <a:r>
              <a:rPr sz="1000" spc="13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4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Volvo</a:t>
            </a:r>
            <a:r>
              <a:rPr sz="1000" spc="15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</a:t>
            </a:r>
          </a:p>
          <a:p>
            <a:pPr marL="0" marR="0">
              <a:lnSpc>
                <a:spcPts val="1037"/>
              </a:lnSpc>
              <a:spcBef>
                <a:spcPts val="76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are</a:t>
            </a:r>
            <a:r>
              <a:rPr sz="1000" spc="2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committed</a:t>
            </a:r>
            <a:r>
              <a:rPr sz="1000" spc="2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3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leading</a:t>
            </a:r>
            <a:r>
              <a:rPr sz="1000" spc="2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their</a:t>
            </a:r>
            <a:r>
              <a:rPr sz="1000" spc="2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supply</a:t>
            </a:r>
            <a:r>
              <a:rPr sz="1000" spc="1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chains</a:t>
            </a:r>
            <a:r>
              <a:rPr sz="1000" spc="3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jointly</a:t>
            </a:r>
            <a:r>
              <a:rPr sz="1000" spc="3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reduce</a:t>
            </a:r>
            <a:r>
              <a:rPr sz="1000" spc="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3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approach</a:t>
            </a:r>
            <a:r>
              <a:rPr sz="1000" spc="-1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 goal of supply chain</a:t>
            </a:r>
            <a:r>
              <a:rPr sz="1000" spc="-1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 neutrality.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9872" y="2410864"/>
            <a:ext cx="4184870" cy="3599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Miotech</a:t>
            </a:r>
            <a:r>
              <a:rPr sz="1000" spc="54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provides</a:t>
            </a:r>
            <a:r>
              <a:rPr sz="1000" spc="5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54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54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5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energy</a:t>
            </a:r>
            <a:r>
              <a:rPr sz="1000" spc="54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digital</a:t>
            </a:r>
            <a:r>
              <a:rPr sz="1000" spc="55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intelligence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management</a:t>
            </a:r>
            <a:r>
              <a:rPr sz="1000" spc="17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systems</a:t>
            </a:r>
            <a:r>
              <a:rPr sz="1000" spc="17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for</a:t>
            </a:r>
            <a:r>
              <a:rPr sz="1000" spc="17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Shell</a:t>
            </a:r>
            <a:r>
              <a:rPr sz="1000" spc="17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17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Volvo</a:t>
            </a:r>
            <a:r>
              <a:rPr sz="1000" spc="17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Group's</a:t>
            </a:r>
            <a:r>
              <a:rPr sz="1000" spc="17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own</a:t>
            </a:r>
            <a:r>
              <a:rPr sz="1000" spc="1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factories,</a:t>
            </a:r>
            <a:r>
              <a:rPr sz="1000" spc="17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office</a:t>
            </a:r>
          </a:p>
          <a:p>
            <a:pPr marL="0" marR="0">
              <a:lnSpc>
                <a:spcPts val="1040"/>
              </a:lnSpc>
              <a:spcBef>
                <a:spcPts val="76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buildings,</a:t>
            </a:r>
            <a:r>
              <a:rPr sz="1000" spc="7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stores,</a:t>
            </a:r>
            <a:r>
              <a:rPr sz="1000" spc="7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7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their</a:t>
            </a:r>
            <a:r>
              <a:rPr sz="1000" spc="8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suppliers,</a:t>
            </a:r>
            <a:r>
              <a:rPr sz="1000" spc="7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helping</a:t>
            </a:r>
            <a:r>
              <a:rPr sz="1000" spc="8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8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Group</a:t>
            </a:r>
            <a:r>
              <a:rPr sz="1000" spc="8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7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its</a:t>
            </a:r>
            <a:r>
              <a:rPr sz="1000" spc="7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suppliers</a:t>
            </a:r>
          </a:p>
          <a:p>
            <a:pPr marL="0" marR="0">
              <a:lnSpc>
                <a:spcPts val="1037"/>
              </a:lnSpc>
              <a:spcBef>
                <a:spcPts val="764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to</a:t>
            </a:r>
            <a:r>
              <a:rPr sz="1000" spc="8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monitor</a:t>
            </a:r>
            <a:r>
              <a:rPr sz="1000" spc="7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8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status</a:t>
            </a:r>
            <a:r>
              <a:rPr sz="1000" spc="8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6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7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emissions</a:t>
            </a:r>
            <a:r>
              <a:rPr sz="1000" spc="8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6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each</a:t>
            </a:r>
            <a:r>
              <a:rPr sz="1000" spc="6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enterprise</a:t>
            </a:r>
            <a:r>
              <a:rPr sz="1000" spc="8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7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real</a:t>
            </a:r>
            <a:r>
              <a:rPr sz="1000" spc="8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time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6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efficiently</a:t>
            </a:r>
            <a:r>
              <a:rPr sz="1000" spc="5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4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trends,</a:t>
            </a:r>
            <a:r>
              <a:rPr sz="1000" spc="6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analyze</a:t>
            </a:r>
            <a:r>
              <a:rPr sz="1000" spc="5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major</a:t>
            </a:r>
            <a:r>
              <a:rPr sz="1000" spc="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5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loopholes,</a:t>
            </a:r>
            <a:r>
              <a:rPr sz="1000" spc="6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take</a:t>
            </a:r>
            <a:r>
              <a:rPr sz="1000" spc="24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targeted</a:t>
            </a:r>
            <a:r>
              <a:rPr sz="1000" spc="23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intervention</a:t>
            </a:r>
            <a:r>
              <a:rPr sz="1000" spc="24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measures</a:t>
            </a:r>
            <a:r>
              <a:rPr sz="1000" spc="2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22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</a:t>
            </a:r>
            <a:r>
              <a:rPr sz="1000" spc="23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timely</a:t>
            </a:r>
            <a:r>
              <a:rPr sz="1000" spc="23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manner;</a:t>
            </a:r>
            <a:r>
              <a:rPr sz="1000" spc="2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provide</a:t>
            </a:r>
            <a:r>
              <a:rPr sz="1000" spc="24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data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basis</a:t>
            </a:r>
            <a:r>
              <a:rPr sz="1000" spc="30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3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dynamic</a:t>
            </a:r>
            <a:r>
              <a:rPr sz="1000" spc="29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control</a:t>
            </a:r>
            <a:r>
              <a:rPr sz="1000" spc="30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for</a:t>
            </a:r>
            <a:r>
              <a:rPr sz="1000" spc="30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0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formulation</a:t>
            </a:r>
            <a:r>
              <a:rPr sz="1000" spc="31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29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1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overall</a:t>
            </a:r>
            <a:r>
              <a:rPr sz="1000" spc="30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6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reduction</a:t>
            </a:r>
            <a:r>
              <a:rPr sz="1000" spc="6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goals</a:t>
            </a:r>
            <a:r>
              <a:rPr sz="1000" spc="6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6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supply</a:t>
            </a:r>
            <a:r>
              <a:rPr sz="1000" spc="5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chain</a:t>
            </a:r>
            <a:r>
              <a:rPr sz="1000" spc="5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6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5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planning</a:t>
            </a:r>
            <a:r>
              <a:rPr sz="1000" spc="7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5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</a:p>
          <a:p>
            <a:pPr marL="0" marR="0">
              <a:lnSpc>
                <a:spcPts val="1040"/>
              </a:lnSpc>
              <a:spcBef>
                <a:spcPts val="76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neutral</a:t>
            </a:r>
            <a:r>
              <a:rPr sz="1000" spc="42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paths,</a:t>
            </a:r>
            <a:r>
              <a:rPr sz="1000" spc="41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41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accurately</a:t>
            </a:r>
            <a:r>
              <a:rPr sz="1000" spc="42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quantify</a:t>
            </a:r>
            <a:r>
              <a:rPr sz="1000" spc="4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43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effectiveness</a:t>
            </a:r>
            <a:r>
              <a:rPr sz="1000" spc="42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41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its</a:t>
            </a:r>
            <a:r>
              <a:rPr sz="1000" spc="4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own</a:t>
            </a:r>
          </a:p>
          <a:p>
            <a:pPr marL="0" marR="0">
              <a:lnSpc>
                <a:spcPts val="1037"/>
              </a:lnSpc>
              <a:spcBef>
                <a:spcPts val="76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33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reduction</a:t>
            </a:r>
            <a:r>
              <a:rPr sz="1000" spc="33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measures</a:t>
            </a:r>
            <a:r>
              <a:rPr sz="1000" spc="33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Efficiently</a:t>
            </a:r>
            <a:r>
              <a:rPr sz="1000" spc="32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assist</a:t>
            </a:r>
            <a:r>
              <a:rPr sz="1000" spc="32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32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33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neutral</a:t>
            </a:r>
            <a:r>
              <a:rPr sz="1000" spc="33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path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planning</a:t>
            </a:r>
            <a:r>
              <a:rPr sz="1000" spc="74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73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decision-making</a:t>
            </a:r>
            <a:r>
              <a:rPr sz="1000" spc="73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adjustment;</a:t>
            </a:r>
            <a:r>
              <a:rPr sz="1000" spc="73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assist</a:t>
            </a:r>
            <a:r>
              <a:rPr sz="1000" spc="74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73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74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multi-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dimensional</a:t>
            </a:r>
            <a:r>
              <a:rPr sz="1000" spc="9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ranking</a:t>
            </a:r>
            <a:r>
              <a:rPr sz="1000" spc="8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7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8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emissions</a:t>
            </a:r>
            <a:r>
              <a:rPr sz="1000" spc="9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7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9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</a:t>
            </a:r>
            <a:r>
              <a:rPr sz="1000" spc="9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reduction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performance</a:t>
            </a:r>
            <a:r>
              <a:rPr sz="1000" spc="31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29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various</a:t>
            </a:r>
            <a:r>
              <a:rPr sz="1000" spc="30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companies</a:t>
            </a:r>
            <a:r>
              <a:rPr sz="1000" spc="3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</a:t>
            </a:r>
            <a:r>
              <a:rPr sz="1000" spc="28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0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supply</a:t>
            </a:r>
            <a:r>
              <a:rPr sz="1000" spc="306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chain,</a:t>
            </a:r>
            <a:r>
              <a:rPr sz="1000" spc="30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industry</a:t>
            </a:r>
            <a:r>
              <a:rPr sz="1000" spc="30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</a:p>
          <a:p>
            <a:pPr marL="0" marR="0">
              <a:lnSpc>
                <a:spcPts val="1037"/>
              </a:lnSpc>
              <a:spcBef>
                <a:spcPts val="762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regional</a:t>
            </a:r>
            <a:r>
              <a:rPr sz="1000" spc="9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benchmarking</a:t>
            </a:r>
            <a:r>
              <a:rPr sz="1000" spc="11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analysis</a:t>
            </a:r>
            <a:r>
              <a:rPr sz="1000" spc="102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9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best</a:t>
            </a:r>
            <a:r>
              <a:rPr sz="1000" spc="9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practice</a:t>
            </a:r>
            <a:r>
              <a:rPr sz="1000" spc="10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sharing,</a:t>
            </a:r>
            <a:r>
              <a:rPr sz="1000" spc="1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  <a:r>
              <a:rPr sz="1000" spc="9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efficiently</a:t>
            </a:r>
          </a:p>
          <a:p>
            <a:pPr marL="0" marR="0">
              <a:lnSpc>
                <a:spcPts val="1040"/>
              </a:lnSpc>
              <a:spcBef>
                <a:spcPts val="76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manage</a:t>
            </a:r>
            <a:r>
              <a:rPr sz="1000" spc="379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9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carbon</a:t>
            </a:r>
            <a:r>
              <a:rPr sz="1000" spc="378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emissions</a:t>
            </a:r>
            <a:r>
              <a:rPr sz="1000" spc="384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of</a:t>
            </a:r>
            <a:r>
              <a:rPr sz="1000" spc="36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the</a:t>
            </a:r>
            <a:r>
              <a:rPr sz="1000" spc="381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entire</a:t>
            </a:r>
            <a:r>
              <a:rPr sz="1000" spc="375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supply</a:t>
            </a:r>
            <a:r>
              <a:rPr sz="1000" spc="363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chain</a:t>
            </a:r>
            <a:r>
              <a:rPr sz="1000" spc="36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risks</a:t>
            </a:r>
            <a:r>
              <a:rPr sz="1000" spc="377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and</a:t>
            </a:r>
          </a:p>
          <a:p>
            <a:pPr marL="0" marR="0">
              <a:lnSpc>
                <a:spcPts val="1037"/>
              </a:lnSpc>
              <a:spcBef>
                <a:spcPts val="764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JHUWID+DengXian Regular"/>
                <a:cs typeface="JHUWID+DengXian Regular"/>
              </a:rPr>
              <a:t>opportunities.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6274" y="2580575"/>
            <a:ext cx="6193077" cy="1156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2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UGLDTS+Ubuntu Medium"/>
                <a:cs typeface="UGLDTS+Ubuntu Medium"/>
              </a:rPr>
              <a:t>EEIO</a:t>
            </a:r>
            <a:r>
              <a:rPr sz="4000" spc="10" dirty="0">
                <a:solidFill>
                  <a:srgbClr val="FFFFFF"/>
                </a:solidFill>
                <a:latin typeface="UGLDTS+Ubuntu Medium"/>
                <a:cs typeface="UGLDTS+Ubuntu Medium"/>
              </a:rPr>
              <a:t> </a:t>
            </a:r>
            <a:r>
              <a:rPr sz="4000" dirty="0">
                <a:solidFill>
                  <a:srgbClr val="FFFFFF"/>
                </a:solidFill>
                <a:latin typeface="UGLDTS+Ubuntu Medium"/>
                <a:cs typeface="UGLDTS+Ubuntu Medium"/>
              </a:rPr>
              <a:t>- Economic</a:t>
            </a:r>
            <a:r>
              <a:rPr sz="4000" spc="21" dirty="0">
                <a:solidFill>
                  <a:srgbClr val="FFFFFF"/>
                </a:solidFill>
                <a:latin typeface="UGLDTS+Ubuntu Medium"/>
                <a:cs typeface="UGLDTS+Ubuntu Medium"/>
              </a:rPr>
              <a:t> </a:t>
            </a:r>
            <a:r>
              <a:rPr sz="4000" dirty="0">
                <a:solidFill>
                  <a:srgbClr val="FFFFFF"/>
                </a:solidFill>
                <a:latin typeface="UGLDTS+Ubuntu Medium"/>
                <a:cs typeface="UGLDTS+Ubuntu Medium"/>
              </a:rPr>
              <a:t>Activity</a:t>
            </a:r>
          </a:p>
          <a:p>
            <a:pPr marL="0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UGLDTS+Ubuntu Medium"/>
                <a:cs typeface="UGLDTS+Ubuntu Medium"/>
              </a:rPr>
              <a:t>Based</a:t>
            </a:r>
            <a:r>
              <a:rPr sz="4000" spc="18" dirty="0">
                <a:solidFill>
                  <a:srgbClr val="FFFFFF"/>
                </a:solidFill>
                <a:latin typeface="UGLDTS+Ubuntu Medium"/>
                <a:cs typeface="UGLDTS+Ubuntu Medium"/>
              </a:rPr>
              <a:t> </a:t>
            </a:r>
            <a:r>
              <a:rPr sz="4000" dirty="0">
                <a:solidFill>
                  <a:srgbClr val="FFFFFF"/>
                </a:solidFill>
                <a:latin typeface="UGLDTS+Ubuntu Medium"/>
                <a:cs typeface="UGLDTS+Ubuntu Medium"/>
              </a:rPr>
              <a:t>Carbon</a:t>
            </a:r>
            <a:r>
              <a:rPr sz="4000" spc="28" dirty="0">
                <a:solidFill>
                  <a:srgbClr val="FFFFFF"/>
                </a:solidFill>
                <a:latin typeface="UGLDTS+Ubuntu Medium"/>
                <a:cs typeface="UGLDTS+Ubuntu Medium"/>
              </a:rPr>
              <a:t> </a:t>
            </a:r>
            <a:r>
              <a:rPr sz="4000" dirty="0">
                <a:solidFill>
                  <a:srgbClr val="FFFFFF"/>
                </a:solidFill>
                <a:latin typeface="UGLDTS+Ubuntu Medium"/>
                <a:cs typeface="UGLDTS+Ubuntu Medium"/>
              </a:rPr>
              <a:t>Accounting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91393" y="6382664"/>
            <a:ext cx="1089659" cy="16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UGLDTS+Ubuntu Medium"/>
                <a:cs typeface="UGLDTS+Ubuntu Medium"/>
              </a:rPr>
              <a:t>INNOVATE</a:t>
            </a:r>
            <a:r>
              <a:rPr sz="900" spc="-18" dirty="0">
                <a:solidFill>
                  <a:srgbClr val="FFFFFF"/>
                </a:solidFill>
                <a:latin typeface="UGLDTS+Ubuntu Medium"/>
                <a:cs typeface="UGLDTS+Ubuntu Medium"/>
              </a:rPr>
              <a:t> </a:t>
            </a:r>
            <a:r>
              <a:rPr sz="900" dirty="0">
                <a:solidFill>
                  <a:srgbClr val="FFFFFF"/>
                </a:solidFill>
                <a:latin typeface="UGLDTS+Ubuntu Medium"/>
                <a:cs typeface="UGLDTS+Ubuntu Medium"/>
              </a:rPr>
              <a:t>FOR 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25963" y="6519824"/>
            <a:ext cx="1354149" cy="16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UGLDTS+Ubuntu Medium"/>
                <a:cs typeface="UGLDTS+Ubuntu Medium"/>
              </a:rPr>
              <a:t>SUSTAINABLE</a:t>
            </a:r>
            <a:r>
              <a:rPr sz="900" spc="-18" dirty="0">
                <a:solidFill>
                  <a:srgbClr val="FFFFFF"/>
                </a:solidFill>
                <a:latin typeface="UGLDTS+Ubuntu Medium"/>
                <a:cs typeface="UGLDTS+Ubuntu Medium"/>
              </a:rPr>
              <a:t> </a:t>
            </a:r>
            <a:r>
              <a:rPr sz="900" dirty="0">
                <a:solidFill>
                  <a:srgbClr val="FFFFFF"/>
                </a:solidFill>
                <a:latin typeface="UGLDTS+Ubuntu Medium"/>
                <a:cs typeface="UGLDTS+Ubuntu Medium"/>
              </a:rPr>
              <a:t>FUTURE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4540" y="6549152"/>
            <a:ext cx="3425723" cy="139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0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FFFFFF"/>
                </a:solidFill>
                <a:latin typeface="VHOOOC+Arial"/>
                <a:cs typeface="VHOOOC+Arial"/>
              </a:rPr>
              <a:t>ꢀ</a:t>
            </a:r>
            <a:r>
              <a:rPr sz="700" spc="-37" dirty="0">
                <a:solidFill>
                  <a:srgbClr val="FFFFFF"/>
                </a:solidFill>
                <a:latin typeface="VHOOOC+Arial"/>
                <a:cs typeface="VHOOOC+Arial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MioTech</a:t>
            </a:r>
            <a:r>
              <a:rPr sz="700" spc="18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All Rights Reserved-Do</a:t>
            </a:r>
            <a:r>
              <a:rPr sz="700" spc="51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not</a:t>
            </a:r>
            <a:r>
              <a:rPr sz="700" spc="18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duplicate</a:t>
            </a:r>
            <a:r>
              <a:rPr sz="700" spc="14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or</a:t>
            </a:r>
            <a:r>
              <a:rPr sz="700" spc="17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distribute</a:t>
            </a:r>
            <a:r>
              <a:rPr sz="700" spc="37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without</a:t>
            </a:r>
            <a:r>
              <a:rPr sz="700" spc="40" dirty="0">
                <a:solidFill>
                  <a:srgbClr val="FFFFFF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DCWVGU+Ubuntu Regular"/>
                <a:cs typeface="DCWVGU+Ubuntu Regular"/>
              </a:rPr>
              <a:t>permission.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8711" y="327981"/>
            <a:ext cx="1279367" cy="265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TDHKSR+Ubuntu Bold"/>
                <a:cs typeface="TDHKSR+Ubuntu Bold"/>
              </a:rPr>
              <a:t>Who</a:t>
            </a:r>
            <a:r>
              <a:rPr sz="1600" b="1" spc="15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DHKSR+Ubuntu Bold"/>
                <a:cs typeface="TDHKSR+Ubuntu Bold"/>
              </a:rPr>
              <a:t>we 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392" y="1056614"/>
            <a:ext cx="4372630" cy="2727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13"/>
              </a:lnSpc>
              <a:spcBef>
                <a:spcPts val="0"/>
              </a:spcBef>
              <a:spcAft>
                <a:spcPts val="0"/>
              </a:spcAft>
            </a:pPr>
            <a:r>
              <a:rPr sz="5400" b="1" spc="-108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MioTech</a:t>
            </a:r>
            <a:r>
              <a:rPr sz="5400" b="1" spc="105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 </a:t>
            </a:r>
            <a:r>
              <a:rPr sz="5400" b="1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is a</a:t>
            </a:r>
          </a:p>
          <a:p>
            <a:pPr marL="0" marR="0">
              <a:lnSpc>
                <a:spcPts val="6479"/>
              </a:lnSpc>
              <a:spcBef>
                <a:spcPts val="0"/>
              </a:spcBef>
              <a:spcAft>
                <a:spcPts val="0"/>
              </a:spcAft>
            </a:pPr>
            <a:r>
              <a:rPr sz="5400" b="1" spc="-10" dirty="0">
                <a:solidFill>
                  <a:srgbClr val="46CAAA"/>
                </a:solidFill>
                <a:latin typeface="TWHKPE+Titillium Web Bold"/>
                <a:cs typeface="TWHKPE+Titillium Web Bold"/>
              </a:rPr>
              <a:t>sustainability</a:t>
            </a:r>
            <a:r>
              <a:rPr sz="5400" b="1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,</a:t>
            </a:r>
          </a:p>
          <a:p>
            <a:pPr marL="0" marR="0">
              <a:lnSpc>
                <a:spcPts val="6483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46CAAA"/>
                </a:solidFill>
                <a:latin typeface="TWHKPE+Titillium Web Bold"/>
                <a:cs typeface="TWHKPE+Titillium Web Bold"/>
              </a:rPr>
              <a:t>data</a:t>
            </a:r>
            <a:r>
              <a:rPr sz="5400" b="1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, 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94753" y="1104149"/>
            <a:ext cx="1388577" cy="3035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1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</a:p>
          <a:p>
            <a:pPr marL="0" marR="0">
              <a:lnSpc>
                <a:spcPts val="11721"/>
              </a:lnSpc>
              <a:spcBef>
                <a:spcPts val="155"/>
              </a:spcBef>
              <a:spcAft>
                <a:spcPts val="0"/>
              </a:spcAft>
            </a:pPr>
            <a:r>
              <a:rPr sz="9600" b="1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75521" y="1664640"/>
            <a:ext cx="2592172" cy="665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Our</a:t>
            </a:r>
            <a:r>
              <a:rPr sz="1200" i="1" spc="-10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</a:t>
            </a: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datasets</a:t>
            </a:r>
            <a:r>
              <a:rPr sz="1200" i="1" spc="-10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cover</a:t>
            </a: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markets</a:t>
            </a:r>
            <a:r>
              <a:rPr sz="1200" i="1" spc="-3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</a:t>
            </a: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totaling </a:t>
            </a:r>
            <a:r>
              <a:rPr sz="1200" i="1" spc="-10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over</a:t>
            </a:r>
          </a:p>
          <a:p>
            <a:pPr marL="9397" marR="0">
              <a:lnSpc>
                <a:spcPts val="2805"/>
              </a:lnSpc>
              <a:spcBef>
                <a:spcPts val="69"/>
              </a:spcBef>
              <a:spcAft>
                <a:spcPts val="0"/>
              </a:spcAft>
            </a:pPr>
            <a:r>
              <a:rPr sz="2000" b="1" dirty="0">
                <a:solidFill>
                  <a:srgbClr val="B5FCEE"/>
                </a:solidFill>
                <a:latin typeface="QRQHCJ+Titillium Web Bold"/>
                <a:cs typeface="QRQHCJ+Titillium Web Bold"/>
              </a:rPr>
              <a:t>trillion</a:t>
            </a:r>
            <a:r>
              <a:rPr sz="2000" b="1" spc="-23" dirty="0">
                <a:solidFill>
                  <a:srgbClr val="B5FCEE"/>
                </a:solidFill>
                <a:latin typeface="QRQHCJ+Titillium Web Bold"/>
                <a:cs typeface="QRQHCJ+Titillium Web Bold"/>
              </a:rPr>
              <a:t> </a:t>
            </a:r>
            <a:r>
              <a:rPr sz="2000" b="1" dirty="0">
                <a:solidFill>
                  <a:srgbClr val="B5FCEE"/>
                </a:solidFill>
                <a:latin typeface="QRQHCJ+Titillium Web Bold"/>
                <a:cs typeface="QRQHCJ+Titillium Web Bold"/>
              </a:rPr>
              <a:t>USD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75521" y="3173146"/>
            <a:ext cx="2265815" cy="665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-23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We</a:t>
            </a: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serve</a:t>
            </a:r>
            <a:r>
              <a:rPr sz="1200" i="1" spc="-23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</a:t>
            </a: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clients</a:t>
            </a:r>
            <a:r>
              <a:rPr sz="1200" i="1" spc="-23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</a:t>
            </a: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with </a:t>
            </a:r>
            <a:r>
              <a:rPr sz="1200" i="1" spc="-10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over</a:t>
            </a:r>
          </a:p>
          <a:p>
            <a:pPr marL="9397" marR="0">
              <a:lnSpc>
                <a:spcPts val="2804"/>
              </a:lnSpc>
              <a:spcBef>
                <a:spcPts val="68"/>
              </a:spcBef>
              <a:spcAft>
                <a:spcPts val="0"/>
              </a:spcAft>
            </a:pPr>
            <a:r>
              <a:rPr sz="2000" b="1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trillion</a:t>
            </a:r>
            <a:r>
              <a:rPr sz="2000" b="1" spc="-23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 </a:t>
            </a:r>
            <a:r>
              <a:rPr sz="2000" b="1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USD</a:t>
            </a:r>
            <a:r>
              <a:rPr sz="2000" b="1" spc="-15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 </a:t>
            </a:r>
            <a:r>
              <a:rPr sz="2000" b="1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in</a:t>
            </a:r>
            <a:r>
              <a:rPr sz="2000" b="1" spc="-11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 </a:t>
            </a:r>
            <a:r>
              <a:rPr sz="2000" b="1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AUM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4392" y="3525530"/>
            <a:ext cx="5132149" cy="2728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17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46CAAA"/>
                </a:solidFill>
                <a:latin typeface="TWHKPE+Titillium Web Bold"/>
                <a:cs typeface="TWHKPE+Titillium Web Bold"/>
              </a:rPr>
              <a:t>technology</a:t>
            </a:r>
          </a:p>
          <a:p>
            <a:pPr marL="0" marR="0">
              <a:lnSpc>
                <a:spcPts val="6482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provider</a:t>
            </a:r>
            <a:r>
              <a:rPr sz="5400" b="1" spc="-14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 </a:t>
            </a:r>
            <a:r>
              <a:rPr sz="5400" b="1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focused</a:t>
            </a:r>
          </a:p>
          <a:p>
            <a:pPr marL="0" marR="0">
              <a:lnSpc>
                <a:spcPts val="6482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on </a:t>
            </a:r>
            <a:r>
              <a:rPr sz="5400" b="1" dirty="0">
                <a:solidFill>
                  <a:srgbClr val="46CAAA"/>
                </a:solidFill>
                <a:latin typeface="TWHKPE+Titillium Web Bold"/>
                <a:cs typeface="TWHKPE+Titillium Web Bold"/>
              </a:rPr>
              <a:t>Asia</a:t>
            </a:r>
            <a:r>
              <a:rPr sz="5400" b="1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09330" y="6546019"/>
            <a:ext cx="3431511" cy="144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AFABAB"/>
                </a:solidFill>
                <a:latin typeface="HVMPTH+Roboto Light"/>
                <a:cs typeface="HVMPTH+Roboto Light"/>
              </a:rPr>
              <a:t>ꢀ</a:t>
            </a:r>
            <a:r>
              <a:rPr sz="700" spc="-15" dirty="0">
                <a:solidFill>
                  <a:srgbClr val="AFABAB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MioTech</a:t>
            </a:r>
            <a:r>
              <a:rPr sz="700" spc="18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All Rights</a:t>
            </a:r>
            <a:r>
              <a:rPr sz="700" spc="2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Reserved-Do</a:t>
            </a:r>
            <a:r>
              <a:rPr sz="700" spc="4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not</a:t>
            </a:r>
            <a:r>
              <a:rPr sz="700" spc="18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duplicate</a:t>
            </a:r>
            <a:r>
              <a:rPr sz="700" spc="14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or</a:t>
            </a:r>
            <a:r>
              <a:rPr sz="700" spc="17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distribute</a:t>
            </a:r>
            <a:r>
              <a:rPr sz="700" spc="37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without</a:t>
            </a:r>
            <a:r>
              <a:rPr sz="700" spc="4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permission.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262579"/>
            <a:ext cx="5534674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Microsoft YaHei"/>
                <a:cs typeface="Microsoft YaHei"/>
              </a:rPr>
              <a:t>Scope 3 Carbon</a:t>
            </a:r>
            <a:r>
              <a:rPr sz="2000" b="1" spc="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icrosoft YaHei"/>
                <a:cs typeface="Microsoft YaHei"/>
              </a:rPr>
              <a:t>Accounting is a Headache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7116" y="6479647"/>
            <a:ext cx="3922182" cy="160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BFBFBF"/>
                </a:solidFill>
                <a:latin typeface="HVMPTH+Roboto Light"/>
                <a:cs typeface="HVMPTH+Roboto Light"/>
              </a:rPr>
              <a:t>ꢀ</a:t>
            </a:r>
            <a:r>
              <a:rPr sz="800" spc="-1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MioTech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All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Rights</a:t>
            </a:r>
            <a:r>
              <a:rPr sz="800" spc="-15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Reserved-Do not duplicate</a:t>
            </a:r>
            <a:r>
              <a:rPr sz="800" spc="-10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or distribute without permission.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368115"/>
            <a:ext cx="1926914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27D3D2"/>
                </a:solidFill>
                <a:latin typeface="Microsoft YaHei"/>
                <a:cs typeface="Microsoft YaHei"/>
              </a:rPr>
              <a:t>EEIO</a:t>
            </a:r>
            <a:r>
              <a:rPr sz="2400" b="1" spc="10" dirty="0">
                <a:solidFill>
                  <a:srgbClr val="27D3D2"/>
                </a:solidFill>
                <a:latin typeface="Microsoft YaHei"/>
                <a:cs typeface="Microsoft YaHei"/>
              </a:rPr>
              <a:t> </a:t>
            </a:r>
            <a:r>
              <a:rPr sz="2400" b="1" dirty="0">
                <a:solidFill>
                  <a:srgbClr val="27D3D2"/>
                </a:solidFill>
                <a:latin typeface="Microsoft YaHei"/>
                <a:cs typeface="Microsoft YaHei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15104" y="682550"/>
            <a:ext cx="7948866" cy="614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When</a:t>
            </a:r>
            <a:r>
              <a:rPr sz="1800" spc="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physical</a:t>
            </a:r>
            <a:r>
              <a:rPr sz="1800" spc="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data are</a:t>
            </a:r>
            <a:r>
              <a:rPr sz="1800" spc="2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partly missing</a:t>
            </a:r>
            <a:r>
              <a:rPr sz="1800" spc="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or not</a:t>
            </a:r>
            <a:r>
              <a:rPr sz="1800" spc="2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readily available,</a:t>
            </a:r>
            <a:r>
              <a:rPr sz="1800" spc="3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MioTech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recommends</a:t>
            </a:r>
            <a:r>
              <a:rPr sz="1800" spc="2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economic</a:t>
            </a:r>
            <a:r>
              <a:rPr sz="1800" spc="3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intensity</a:t>
            </a:r>
            <a:r>
              <a:rPr sz="1800" spc="2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to</a:t>
            </a:r>
            <a:r>
              <a:rPr sz="1800" spc="1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account</a:t>
            </a:r>
            <a:r>
              <a:rPr sz="1800" spc="4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for</a:t>
            </a:r>
            <a:r>
              <a:rPr sz="1800" spc="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carbon</a:t>
            </a:r>
            <a:r>
              <a:rPr sz="1800" spc="2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000000"/>
                </a:solidFill>
                <a:latin typeface="Microsoft YaHei"/>
                <a:cs typeface="Microsoft YaHei"/>
              </a:rPr>
              <a:t>emissions.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61073" y="1467011"/>
            <a:ext cx="4696544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SKONR+Wingdings"/>
                <a:cs typeface="GSKONR+Wingdings"/>
              </a:rPr>
              <a:t>✓</a:t>
            </a:r>
            <a:r>
              <a:rPr sz="1200" spc="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MioTech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emission</a:t>
            </a:r>
            <a:r>
              <a:rPr sz="1200" spc="-2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factors</a:t>
            </a:r>
            <a:r>
              <a:rPr sz="1200" spc="-12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reflects</a:t>
            </a:r>
            <a:r>
              <a:rPr sz="1200" spc="-2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total upstream carbon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33285" y="1631603"/>
            <a:ext cx="1958883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emissions</a:t>
            </a:r>
            <a:r>
              <a:rPr sz="1200" spc="-36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of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product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61073" y="1960787"/>
            <a:ext cx="4945515" cy="56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SKONR+Wingdings"/>
                <a:cs typeface="GSKONR+Wingdings"/>
              </a:rPr>
              <a:t>✓</a:t>
            </a:r>
            <a:r>
              <a:rPr sz="1200" spc="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</a:t>
            </a:r>
            <a:r>
              <a:rPr sz="1200" spc="-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Hotel industry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factor represents</a:t>
            </a:r>
            <a:r>
              <a:rPr sz="1200" spc="-3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emissions</a:t>
            </a:r>
            <a:r>
              <a:rPr sz="1200" spc="-36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from various</a:t>
            </a:r>
          </a:p>
          <a:p>
            <a:pPr marL="172211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upstream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industries</a:t>
            </a:r>
            <a:r>
              <a:rPr sz="1200" spc="-2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per 10,000</a:t>
            </a:r>
            <a:r>
              <a:rPr sz="1200" spc="-4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yuan, with unit</a:t>
            </a:r>
            <a:r>
              <a:rPr sz="1200" spc="-1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of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MTCO2/ten</a:t>
            </a:r>
          </a:p>
          <a:p>
            <a:pPr marL="172211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thousand</a:t>
            </a:r>
            <a:r>
              <a:rPr sz="1200" spc="-31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yuan.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61073" y="2619409"/>
            <a:ext cx="5253440" cy="733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SKONR+Wingdings"/>
                <a:cs typeface="GSKONR+Wingdings"/>
              </a:rPr>
              <a:t>✓</a:t>
            </a:r>
            <a:r>
              <a:rPr sz="1200" spc="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Hotel industry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factors be</a:t>
            </a:r>
            <a:r>
              <a:rPr sz="1200" spc="-2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split into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Scope 1,</a:t>
            </a:r>
            <a:r>
              <a:rPr sz="1200" spc="-11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Scope2</a:t>
            </a:r>
            <a:r>
              <a:rPr sz="1200" spc="-4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and</a:t>
            </a:r>
            <a:r>
              <a:rPr sz="1200" spc="-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scope3</a:t>
            </a:r>
          </a:p>
          <a:p>
            <a:pPr marL="172211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Emission</a:t>
            </a:r>
            <a:r>
              <a:rPr sz="1200" spc="-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factors</a:t>
            </a:r>
            <a:r>
              <a:rPr sz="1200" spc="-12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to meet</a:t>
            </a:r>
            <a:r>
              <a:rPr sz="1200" spc="-2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multi-level disclosure</a:t>
            </a:r>
            <a:r>
              <a:rPr sz="1200" spc="-3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requirements.</a:t>
            </a:r>
            <a:r>
              <a:rPr sz="1200" spc="-3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In this</a:t>
            </a:r>
          </a:p>
          <a:p>
            <a:pPr marL="172211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case.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in order to be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consistent</a:t>
            </a:r>
            <a:r>
              <a:rPr sz="1200" spc="-2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with Sustainable</a:t>
            </a:r>
            <a:r>
              <a:rPr sz="1200" spc="-2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Hospitality Alliance,</a:t>
            </a:r>
          </a:p>
          <a:p>
            <a:pPr marL="172211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and</a:t>
            </a:r>
            <a:r>
              <a:rPr sz="1200" spc="-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 data in scope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1 and</a:t>
            </a:r>
            <a:r>
              <a:rPr sz="1200" spc="-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scope</a:t>
            </a:r>
            <a:r>
              <a:rPr sz="1200" spc="-12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2</a:t>
            </a:r>
            <a:r>
              <a:rPr sz="1200" spc="-12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are used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for</a:t>
            </a:r>
            <a:r>
              <a:rPr sz="1200" spc="-2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calculation.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61073" y="3442369"/>
            <a:ext cx="5086850" cy="568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SKONR+Wingdings"/>
                <a:cs typeface="GSKONR+Wingdings"/>
              </a:rPr>
              <a:t>✓</a:t>
            </a:r>
            <a:r>
              <a:rPr sz="1200" spc="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According to the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actual situation of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hotel,</a:t>
            </a:r>
            <a:r>
              <a:rPr sz="1200" spc="-2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EEIO specialists will</a:t>
            </a:r>
          </a:p>
          <a:p>
            <a:pPr marL="172211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adjust</a:t>
            </a:r>
            <a:r>
              <a:rPr sz="1200" spc="-1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correction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factors to meet</a:t>
            </a:r>
            <a:r>
              <a:rPr sz="1200" spc="-2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requirements</a:t>
            </a:r>
            <a:r>
              <a:rPr sz="1200" spc="-51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of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hotels</a:t>
            </a:r>
            <a:r>
              <a:rPr sz="1200" spc="-2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from</a:t>
            </a:r>
          </a:p>
          <a:p>
            <a:pPr marL="172211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different</a:t>
            </a:r>
            <a:r>
              <a:rPr sz="1200" spc="-3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regions.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21729" y="4436925"/>
            <a:ext cx="5272513" cy="70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GSKONR+Wingdings"/>
                <a:cs typeface="GSKONR+Wingdings"/>
              </a:rPr>
              <a:t>✓</a:t>
            </a:r>
            <a:r>
              <a:rPr sz="1400" spc="80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Scope</a:t>
            </a:r>
            <a:r>
              <a:rPr sz="1400" spc="513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1</a:t>
            </a:r>
            <a:r>
              <a:rPr sz="1400" spc="517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refers</a:t>
            </a:r>
            <a:r>
              <a:rPr sz="1400" spc="509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to</a:t>
            </a:r>
            <a:r>
              <a:rPr sz="1400" spc="513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the</a:t>
            </a:r>
            <a:r>
              <a:rPr sz="1400" spc="503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carbon</a:t>
            </a:r>
            <a:r>
              <a:rPr sz="1400" spc="51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emission</a:t>
            </a:r>
            <a:r>
              <a:rPr sz="1400" spc="511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sources</a:t>
            </a:r>
            <a:r>
              <a:rPr sz="1400" spc="49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that</a:t>
            </a:r>
          </a:p>
          <a:p>
            <a:pPr marL="28651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occur</a:t>
            </a:r>
            <a:r>
              <a:rPr sz="1400" spc="157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within</a:t>
            </a:r>
            <a:r>
              <a:rPr sz="1400" spc="137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the</a:t>
            </a:r>
            <a:r>
              <a:rPr sz="1400" spc="132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boundary</a:t>
            </a:r>
            <a:r>
              <a:rPr sz="1400" spc="139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of</a:t>
            </a:r>
            <a:r>
              <a:rPr sz="1400" spc="146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the</a:t>
            </a:r>
            <a:r>
              <a:rPr sz="1400" spc="146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hotel,</a:t>
            </a:r>
            <a:r>
              <a:rPr sz="1400" spc="15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such</a:t>
            </a:r>
            <a:r>
              <a:rPr sz="1400" spc="151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as</a:t>
            </a:r>
            <a:r>
              <a:rPr sz="1400" spc="14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natural</a:t>
            </a:r>
          </a:p>
          <a:p>
            <a:pPr marL="2865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gas,</a:t>
            </a:r>
            <a:r>
              <a:rPr sz="1400" spc="-11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diesel,etc.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21729" y="5153586"/>
            <a:ext cx="5270873" cy="27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GSKONR+Wingdings"/>
                <a:cs typeface="GSKONR+Wingdings"/>
              </a:rPr>
              <a:t>✓</a:t>
            </a:r>
            <a:r>
              <a:rPr sz="1400" spc="80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Scope</a:t>
            </a:r>
            <a:r>
              <a:rPr sz="1400" spc="596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2refers</a:t>
            </a:r>
            <a:r>
              <a:rPr sz="1400" spc="603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to</a:t>
            </a:r>
            <a:r>
              <a:rPr sz="1400" spc="58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indirect</a:t>
            </a:r>
            <a:r>
              <a:rPr sz="1400" spc="60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emissions</a:t>
            </a:r>
            <a:r>
              <a:rPr sz="1400" spc="607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from</a:t>
            </a:r>
            <a:r>
              <a:rPr sz="1400" spc="601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purchased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08241" y="5366946"/>
            <a:ext cx="1978783" cy="27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electricity, steam, etc.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721729" y="5656480"/>
            <a:ext cx="5271943" cy="70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GSKONR+Wingdings"/>
                <a:cs typeface="GSKONR+Wingdings"/>
              </a:rPr>
              <a:t>✓</a:t>
            </a:r>
            <a:r>
              <a:rPr sz="1400" spc="80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Scope</a:t>
            </a:r>
            <a:r>
              <a:rPr sz="1400" spc="188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3</a:t>
            </a:r>
            <a:r>
              <a:rPr sz="1400" spc="18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refers</a:t>
            </a:r>
            <a:r>
              <a:rPr sz="1400" spc="18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to</a:t>
            </a:r>
            <a:r>
              <a:rPr sz="1400" spc="176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other</a:t>
            </a:r>
            <a:r>
              <a:rPr sz="1400" spc="19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indirect</a:t>
            </a:r>
            <a:r>
              <a:rPr sz="1400" spc="182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carbon</a:t>
            </a:r>
            <a:r>
              <a:rPr sz="1400" spc="188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emissions</a:t>
            </a:r>
            <a:r>
              <a:rPr sz="1400" spc="18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from</a:t>
            </a:r>
          </a:p>
          <a:p>
            <a:pPr marL="28651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upstream</a:t>
            </a:r>
            <a:r>
              <a:rPr sz="1400" spc="703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spc="-14" dirty="0">
                <a:solidFill>
                  <a:srgbClr val="FFFFFF"/>
                </a:solidFill>
                <a:latin typeface="Microsoft YaHei"/>
                <a:cs typeface="Microsoft YaHei"/>
              </a:rPr>
              <a:t>of</a:t>
            </a:r>
            <a:r>
              <a:rPr sz="1400" spc="709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the</a:t>
            </a:r>
            <a:r>
              <a:rPr sz="1400" spc="686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supply</a:t>
            </a:r>
            <a:r>
              <a:rPr sz="1400" spc="68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chain,</a:t>
            </a:r>
            <a:r>
              <a:rPr sz="1400" spc="678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including</a:t>
            </a:r>
            <a:r>
              <a:rPr sz="1400" spc="692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purchased</a:t>
            </a:r>
          </a:p>
          <a:p>
            <a:pPr marL="2865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goods, indirect electricity emissions, etc.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67116" y="6479647"/>
            <a:ext cx="3922182" cy="160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BFBFBF"/>
                </a:solidFill>
                <a:latin typeface="HVMPTH+Roboto Light"/>
                <a:cs typeface="HVMPTH+Roboto Light"/>
              </a:rPr>
              <a:t>ꢀ</a:t>
            </a:r>
            <a:r>
              <a:rPr sz="800" spc="-1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MioTech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All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Rights</a:t>
            </a:r>
            <a:r>
              <a:rPr sz="800" spc="-15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Reserved-Do not duplicate</a:t>
            </a:r>
            <a:r>
              <a:rPr sz="800" spc="-10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or distribute without permission.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134435"/>
            <a:ext cx="10044242" cy="80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27D3D2"/>
                </a:solidFill>
                <a:latin typeface="Microsoft YaHei"/>
                <a:cs typeface="Microsoft YaHei"/>
              </a:rPr>
              <a:t>EEIO</a:t>
            </a:r>
            <a:r>
              <a:rPr sz="2400" b="1" spc="10" dirty="0">
                <a:solidFill>
                  <a:srgbClr val="27D3D2"/>
                </a:solidFill>
                <a:latin typeface="Microsoft YaHei"/>
                <a:cs typeface="Microsoft YaHei"/>
              </a:rPr>
              <a:t> </a:t>
            </a:r>
            <a:r>
              <a:rPr sz="2400" b="1" dirty="0">
                <a:solidFill>
                  <a:srgbClr val="27D3D2"/>
                </a:solidFill>
                <a:latin typeface="Microsoft YaHei"/>
                <a:cs typeface="Microsoft YaHei"/>
              </a:rPr>
              <a:t>is a widely</a:t>
            </a:r>
            <a:r>
              <a:rPr sz="2400" b="1" spc="31" dirty="0">
                <a:solidFill>
                  <a:srgbClr val="27D3D2"/>
                </a:solidFill>
                <a:latin typeface="Microsoft YaHei"/>
                <a:cs typeface="Microsoft YaHei"/>
              </a:rPr>
              <a:t> </a:t>
            </a:r>
            <a:r>
              <a:rPr sz="2400" b="1" dirty="0">
                <a:solidFill>
                  <a:srgbClr val="27D3D2"/>
                </a:solidFill>
                <a:latin typeface="Microsoft YaHei"/>
                <a:cs typeface="Microsoft YaHei"/>
              </a:rPr>
              <a:t>adopted</a:t>
            </a:r>
            <a:r>
              <a:rPr sz="2400" b="1" spc="10" dirty="0">
                <a:solidFill>
                  <a:srgbClr val="27D3D2"/>
                </a:solidFill>
                <a:latin typeface="Microsoft YaHei"/>
                <a:cs typeface="Microsoft YaHei"/>
              </a:rPr>
              <a:t> </a:t>
            </a:r>
            <a:r>
              <a:rPr sz="2400" b="1" dirty="0">
                <a:solidFill>
                  <a:srgbClr val="27D3D2"/>
                </a:solidFill>
                <a:latin typeface="Microsoft YaHei"/>
                <a:cs typeface="Microsoft YaHei"/>
              </a:rPr>
              <a:t>methodology</a:t>
            </a:r>
            <a:r>
              <a:rPr sz="2400" b="1" spc="43" dirty="0">
                <a:solidFill>
                  <a:srgbClr val="27D3D2"/>
                </a:solidFill>
                <a:latin typeface="Microsoft YaHei"/>
                <a:cs typeface="Microsoft YaHei"/>
              </a:rPr>
              <a:t> </a:t>
            </a:r>
            <a:r>
              <a:rPr sz="2400" b="1" dirty="0">
                <a:solidFill>
                  <a:srgbClr val="27D3D2"/>
                </a:solidFill>
                <a:latin typeface="Microsoft YaHei"/>
                <a:cs typeface="Microsoft YaHei"/>
              </a:rPr>
              <a:t>for carbon emissions</a:t>
            </a:r>
            <a:r>
              <a:rPr sz="2400" b="1" spc="18" dirty="0">
                <a:solidFill>
                  <a:srgbClr val="27D3D2"/>
                </a:solidFill>
                <a:latin typeface="Microsoft YaHei"/>
                <a:cs typeface="Microsoft YaHei"/>
              </a:rPr>
              <a:t> </a:t>
            </a:r>
            <a:r>
              <a:rPr sz="2400" b="1" dirty="0">
                <a:solidFill>
                  <a:srgbClr val="27D3D2"/>
                </a:solidFill>
                <a:latin typeface="Microsoft YaHei"/>
                <a:cs typeface="Microsoft YaHei"/>
              </a:rPr>
              <a:t>and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27D3D2"/>
                </a:solidFill>
                <a:latin typeface="Microsoft YaHei"/>
                <a:cs typeface="Microsoft YaHei"/>
              </a:rPr>
              <a:t>environmental assessment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4206" y="1065564"/>
            <a:ext cx="10432508" cy="6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HOOOC+Arial"/>
                <a:cs typeface="VHOOOC+Arial"/>
              </a:rPr>
              <a:t>•</a:t>
            </a:r>
            <a:r>
              <a:rPr sz="1200" spc="605" dirty="0">
                <a:solidFill>
                  <a:srgbClr val="000000"/>
                </a:solidFill>
                <a:latin typeface="VHOOOC+Arial"/>
                <a:cs typeface="VHOOOC+Arial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EEIO is</a:t>
            </a:r>
            <a:r>
              <a:rPr sz="1200" spc="-1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short</a:t>
            </a:r>
            <a:r>
              <a:rPr sz="1200" spc="-1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for</a:t>
            </a:r>
            <a:r>
              <a:rPr sz="1200" spc="-12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extended</a:t>
            </a:r>
            <a:r>
              <a:rPr sz="1200" spc="-4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environmental</a:t>
            </a:r>
            <a:r>
              <a:rPr sz="1200" spc="-2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input</a:t>
            </a:r>
            <a:r>
              <a:rPr sz="1200" spc="-2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output, originated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in the 1960s</a:t>
            </a:r>
            <a:r>
              <a:rPr sz="1200" spc="-5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and 1970s</a:t>
            </a:r>
            <a:r>
              <a:rPr sz="1200" spc="-4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and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was proposed</a:t>
            </a:r>
            <a:r>
              <a:rPr sz="1200" spc="-4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by Nobel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laureate Leotif.</a:t>
            </a:r>
            <a:r>
              <a:rPr sz="1200" spc="-7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EEIO</a:t>
            </a:r>
          </a:p>
          <a:p>
            <a:pPr marL="172567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reveals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 linkage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of</a:t>
            </a:r>
            <a:r>
              <a:rPr sz="1200" spc="-1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value</a:t>
            </a:r>
            <a:r>
              <a:rPr sz="1200" spc="-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and</a:t>
            </a:r>
            <a:r>
              <a:rPr sz="1200" spc="-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carbon emissions</a:t>
            </a:r>
            <a:r>
              <a:rPr sz="1200" spc="-2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between</a:t>
            </a:r>
            <a:r>
              <a:rPr sz="1200" spc="-4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various</a:t>
            </a:r>
            <a:r>
              <a:rPr sz="1200" spc="-1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sectors in a national economy.</a:t>
            </a: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International frameworks</a:t>
            </a:r>
            <a:r>
              <a:rPr sz="1200" b="1" spc="-34" dirty="0">
                <a:solidFill>
                  <a:srgbClr val="1ECFDB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such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as</a:t>
            </a:r>
            <a:r>
              <a:rPr sz="1200" spc="-1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</a:t>
            </a:r>
          </a:p>
          <a:p>
            <a:pPr marL="172567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GHG Protocol,</a:t>
            </a:r>
            <a:r>
              <a:rPr sz="1200" b="1" spc="-18" dirty="0">
                <a:solidFill>
                  <a:srgbClr val="1ECFDB"/>
                </a:solidFill>
                <a:latin typeface="Microsoft YaHei"/>
                <a:cs typeface="Microsoft YaHei"/>
              </a:rPr>
              <a:t> </a:t>
            </a: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PCAF, TCFD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, etc.</a:t>
            </a:r>
            <a:r>
              <a:rPr sz="1200" spc="-11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suggest</a:t>
            </a:r>
            <a:r>
              <a:rPr sz="1200" spc="-3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use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of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EEIO in cases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where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activity data are missing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or</a:t>
            </a:r>
            <a:r>
              <a:rPr sz="1200" spc="-12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difficult</a:t>
            </a:r>
            <a:r>
              <a:rPr sz="1200" spc="-2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to obtain.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4206" y="1870236"/>
            <a:ext cx="10163227" cy="84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ECFDB"/>
                </a:solidFill>
                <a:latin typeface="VHOOOC+Arial"/>
                <a:cs typeface="VHOOOC+Arial"/>
              </a:rPr>
              <a:t>•</a:t>
            </a:r>
            <a:r>
              <a:rPr sz="1200" spc="605" dirty="0">
                <a:solidFill>
                  <a:srgbClr val="1ECFDB"/>
                </a:solidFill>
                <a:latin typeface="VHOOOC+Arial"/>
                <a:cs typeface="VHOOOC+Arial"/>
              </a:rPr>
              <a:t> </a:t>
            </a: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U.S. Environmental</a:t>
            </a:r>
            <a:r>
              <a:rPr sz="1200" b="1" spc="-27" dirty="0">
                <a:solidFill>
                  <a:srgbClr val="1ECFDB"/>
                </a:solidFill>
                <a:latin typeface="Microsoft YaHei"/>
                <a:cs typeface="Microsoft YaHei"/>
              </a:rPr>
              <a:t> </a:t>
            </a: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Protection</a:t>
            </a:r>
            <a:r>
              <a:rPr sz="1200" b="1" spc="15" dirty="0">
                <a:solidFill>
                  <a:srgbClr val="1ECFDB"/>
                </a:solidFill>
                <a:latin typeface="Microsoft YaHei"/>
                <a:cs typeface="Microsoft YaHei"/>
              </a:rPr>
              <a:t> </a:t>
            </a: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Agency</a:t>
            </a:r>
            <a:r>
              <a:rPr sz="1200" b="1" spc="14" dirty="0">
                <a:solidFill>
                  <a:srgbClr val="1ECFDB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is</a:t>
            </a:r>
            <a:r>
              <a:rPr sz="1200" spc="-1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one</a:t>
            </a:r>
            <a:r>
              <a:rPr sz="1200" spc="-3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of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 agencies</a:t>
            </a:r>
            <a:r>
              <a:rPr sz="1200" spc="-36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applying</a:t>
            </a:r>
            <a:r>
              <a:rPr sz="1200" spc="-31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 EEIO model. It aims</a:t>
            </a:r>
            <a:r>
              <a:rPr sz="1200" spc="-11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to build</a:t>
            </a:r>
            <a:r>
              <a:rPr sz="1200" spc="-21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bridges</a:t>
            </a:r>
            <a:r>
              <a:rPr sz="1200" spc="-3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between</a:t>
            </a:r>
            <a:r>
              <a:rPr sz="1200" spc="-2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economic</a:t>
            </a:r>
          </a:p>
          <a:p>
            <a:pPr marL="172567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activities, sustainable</a:t>
            </a:r>
            <a:r>
              <a:rPr sz="1200" spc="-2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development</a:t>
            </a:r>
            <a:r>
              <a:rPr sz="1200" spc="-3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and</a:t>
            </a:r>
            <a:r>
              <a:rPr sz="1200" spc="-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environmental</a:t>
            </a:r>
            <a:r>
              <a:rPr sz="1200" spc="-2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decision-making</a:t>
            </a:r>
            <a:r>
              <a:rPr sz="1200" spc="-3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for</a:t>
            </a:r>
            <a:r>
              <a:rPr sz="1200" spc="-12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estimation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of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environmental</a:t>
            </a:r>
            <a:r>
              <a:rPr sz="1200" spc="-2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impacts</a:t>
            </a:r>
            <a:r>
              <a:rPr sz="1200" spc="-1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associated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Microsoft YaHei"/>
                <a:cs typeface="Microsoft YaHei"/>
              </a:rPr>
              <a:t>with</a:t>
            </a:r>
          </a:p>
          <a:p>
            <a:pPr marL="172567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production</a:t>
            </a:r>
            <a:r>
              <a:rPr sz="1200" spc="-2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activities or</a:t>
            </a:r>
            <a:r>
              <a:rPr sz="1200" spc="-1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consumption</a:t>
            </a:r>
            <a:r>
              <a:rPr sz="1200" spc="-2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activities. US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EEIO is</a:t>
            </a:r>
            <a:r>
              <a:rPr sz="1200" spc="-1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widely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used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by government</a:t>
            </a:r>
            <a:r>
              <a:rPr sz="1200" spc="-3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agencies,</a:t>
            </a:r>
            <a:r>
              <a:rPr sz="1200" spc="-31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corporations,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non-profit</a:t>
            </a:r>
            <a:r>
              <a:rPr sz="1200" spc="-31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organizations,</a:t>
            </a:r>
          </a:p>
          <a:p>
            <a:pPr marL="172567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NGOs and academia</a:t>
            </a:r>
            <a:r>
              <a:rPr sz="1200" spc="-2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for</a:t>
            </a:r>
            <a:r>
              <a:rPr sz="1200" spc="-12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carbon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footprinting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calculations.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4206" y="2876330"/>
            <a:ext cx="10113209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ECFDB"/>
                </a:solidFill>
                <a:latin typeface="VHOOOC+Arial"/>
                <a:cs typeface="VHOOOC+Arial"/>
              </a:rPr>
              <a:t>•</a:t>
            </a:r>
            <a:r>
              <a:rPr sz="1200" spc="605" dirty="0">
                <a:solidFill>
                  <a:srgbClr val="1ECFDB"/>
                </a:solidFill>
                <a:latin typeface="VHOOOC+Arial"/>
                <a:cs typeface="VHOOOC+Arial"/>
              </a:rPr>
              <a:t> </a:t>
            </a: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Organizations</a:t>
            </a:r>
            <a:r>
              <a:rPr sz="1200" b="1" spc="-31" dirty="0">
                <a:solidFill>
                  <a:srgbClr val="1ECFDB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such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as</a:t>
            </a:r>
            <a:r>
              <a:rPr sz="1200" spc="-12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S&amp;P Trucost and</a:t>
            </a:r>
            <a:r>
              <a:rPr sz="1200" b="1" spc="-17" dirty="0">
                <a:solidFill>
                  <a:srgbClr val="1ECFDB"/>
                </a:solidFill>
                <a:latin typeface="Microsoft YaHei"/>
                <a:cs typeface="Microsoft YaHei"/>
              </a:rPr>
              <a:t> </a:t>
            </a: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Deloitte</a:t>
            </a:r>
            <a:r>
              <a:rPr sz="1200" b="1" spc="25" dirty="0">
                <a:solidFill>
                  <a:srgbClr val="1ECFDB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also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use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 EEIO modeling</a:t>
            </a:r>
            <a:r>
              <a:rPr sz="1200" spc="-4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approach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to provide</a:t>
            </a:r>
            <a:r>
              <a:rPr sz="1200" spc="-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data and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environmental</a:t>
            </a:r>
            <a:r>
              <a:rPr sz="1200" spc="-2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consulting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66774" y="3077498"/>
            <a:ext cx="758279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services.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94206" y="3479512"/>
            <a:ext cx="10235646" cy="239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ECFDB"/>
                </a:solidFill>
                <a:latin typeface="VHOOOC+Arial"/>
                <a:cs typeface="VHOOOC+Arial"/>
              </a:rPr>
              <a:t>•</a:t>
            </a:r>
            <a:r>
              <a:rPr sz="1200" spc="605" dirty="0">
                <a:solidFill>
                  <a:srgbClr val="1ECFDB"/>
                </a:solidFill>
                <a:latin typeface="VHOOOC+Arial"/>
                <a:cs typeface="VHOOOC+Arial"/>
              </a:rPr>
              <a:t> </a:t>
            </a: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Large</a:t>
            </a:r>
            <a:r>
              <a:rPr sz="1200" b="1" spc="10" dirty="0">
                <a:solidFill>
                  <a:srgbClr val="1ECFDB"/>
                </a:solidFill>
                <a:latin typeface="Microsoft YaHei"/>
                <a:cs typeface="Microsoft YaHei"/>
              </a:rPr>
              <a:t> </a:t>
            </a: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international</a:t>
            </a:r>
            <a:r>
              <a:rPr sz="1200" b="1" spc="-31" dirty="0">
                <a:solidFill>
                  <a:srgbClr val="1ECFDB"/>
                </a:solidFill>
                <a:latin typeface="Microsoft YaHei"/>
                <a:cs typeface="Microsoft YaHei"/>
              </a:rPr>
              <a:t> </a:t>
            </a: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corporations</a:t>
            </a:r>
            <a:r>
              <a:rPr sz="1200" b="1" spc="-10" dirty="0">
                <a:solidFill>
                  <a:srgbClr val="1ECFDB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such</a:t>
            </a:r>
            <a:r>
              <a:rPr sz="1200" spc="-1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as </a:t>
            </a: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Amozon, General</a:t>
            </a:r>
            <a:r>
              <a:rPr sz="1200" b="1" spc="-17" dirty="0">
                <a:solidFill>
                  <a:srgbClr val="1ECFDB"/>
                </a:solidFill>
                <a:latin typeface="Microsoft YaHei"/>
                <a:cs typeface="Microsoft YaHei"/>
              </a:rPr>
              <a:t> </a:t>
            </a:r>
            <a:r>
              <a:rPr sz="1200" b="1" dirty="0">
                <a:solidFill>
                  <a:srgbClr val="1ECFDB"/>
                </a:solidFill>
                <a:latin typeface="Microsoft YaHei"/>
                <a:cs typeface="Microsoft YaHei"/>
              </a:rPr>
              <a:t>Motors , Facebook</a:t>
            </a:r>
            <a:r>
              <a:rPr sz="1200" b="1" spc="-18" dirty="0">
                <a:solidFill>
                  <a:srgbClr val="1ECFDB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and</a:t>
            </a:r>
            <a:r>
              <a:rPr sz="1200" spc="-14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others</a:t>
            </a:r>
            <a:r>
              <a:rPr sz="1200" spc="-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also</a:t>
            </a:r>
            <a:r>
              <a:rPr sz="1200" spc="-12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use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 EEIO methodology</a:t>
            </a:r>
            <a:r>
              <a:rPr sz="1200" spc="-31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to estimate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66774" y="3681383"/>
            <a:ext cx="1904652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their Scope</a:t>
            </a:r>
            <a:r>
              <a:rPr sz="1200" spc="-2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3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emissions.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7116" y="6479647"/>
            <a:ext cx="3922182" cy="160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BFBFBF"/>
                </a:solidFill>
                <a:latin typeface="HVMPTH+Roboto Light"/>
                <a:cs typeface="HVMPTH+Roboto Light"/>
              </a:rPr>
              <a:t>ꢀ</a:t>
            </a:r>
            <a:r>
              <a:rPr sz="800" spc="-1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MioTech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All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Rights</a:t>
            </a:r>
            <a:r>
              <a:rPr sz="800" spc="-15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Reserved-Do not duplicate</a:t>
            </a:r>
            <a:r>
              <a:rPr sz="800" spc="-10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or distribute without permission.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262579"/>
            <a:ext cx="3854894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Microsoft YaHei"/>
                <a:cs typeface="Microsoft YaHei"/>
              </a:rPr>
              <a:t>International</a:t>
            </a:r>
            <a:r>
              <a:rPr sz="2000" b="1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icrosoft YaHei"/>
                <a:cs typeface="Microsoft YaHei"/>
              </a:rPr>
              <a:t>EEIO</a:t>
            </a:r>
            <a:r>
              <a:rPr sz="2000" b="1" spc="11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icrosoft YaHei"/>
                <a:cs typeface="Microsoft YaHei"/>
              </a:rPr>
              <a:t>Databases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7611" y="1503476"/>
            <a:ext cx="1319112" cy="346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chemeClr val="bg1"/>
                </a:solidFill>
                <a:latin typeface="Microsoft YaHei"/>
                <a:cs typeface="Microsoft YaHei"/>
              </a:rPr>
              <a:t>Exiobase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9474" y="2024473"/>
            <a:ext cx="2891655" cy="239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6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Microsoft YaHei"/>
                <a:cs typeface="Microsoft YaHei"/>
              </a:rPr>
              <a:t>26 Countries/Regions, 43</a:t>
            </a:r>
            <a:r>
              <a:rPr sz="1200" b="1" spc="-1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Microsoft YaHei"/>
                <a:cs typeface="Microsoft YaHei"/>
              </a:rPr>
              <a:t>Industries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67611" y="2911652"/>
            <a:ext cx="958040" cy="346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chemeClr val="bg1"/>
                </a:solidFill>
                <a:latin typeface="Microsoft YaHei"/>
                <a:cs typeface="Microsoft YaHei"/>
              </a:rPr>
              <a:t>WIOD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9474" y="3397030"/>
            <a:ext cx="2891966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Microsoft YaHei"/>
                <a:cs typeface="Microsoft YaHei"/>
              </a:rPr>
              <a:t>28 Countries/Regions, 35</a:t>
            </a:r>
            <a:r>
              <a:rPr sz="1200" b="1" spc="-1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Microsoft YaHei"/>
                <a:cs typeface="Microsoft YaHei"/>
              </a:rPr>
              <a:t>Industries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67611" y="4319828"/>
            <a:ext cx="911436" cy="346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chemeClr val="bg1"/>
                </a:solidFill>
                <a:latin typeface="Microsoft YaHei"/>
                <a:cs typeface="Microsoft YaHei"/>
              </a:rPr>
              <a:t>EORA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79474" y="4768884"/>
            <a:ext cx="2891966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Microsoft YaHei"/>
                <a:cs typeface="Microsoft YaHei"/>
              </a:rPr>
              <a:t>40 Countries/Regions, 26</a:t>
            </a:r>
            <a:r>
              <a:rPr sz="1200" b="1" spc="-1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Microsoft YaHei"/>
                <a:cs typeface="Microsoft YaHei"/>
              </a:rPr>
              <a:t>Industries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7116" y="6479647"/>
            <a:ext cx="3922182" cy="160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BFBFBF"/>
                </a:solidFill>
                <a:latin typeface="HVMPTH+Roboto Light"/>
                <a:cs typeface="HVMPTH+Roboto Light"/>
              </a:rPr>
              <a:t>ꢀ</a:t>
            </a:r>
            <a:r>
              <a:rPr sz="800" spc="-1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MioTech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All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Rights</a:t>
            </a:r>
            <a:r>
              <a:rPr sz="800" spc="-15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Reserved-Do not duplicate</a:t>
            </a:r>
            <a:r>
              <a:rPr sz="800" spc="-10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or distribute without permission.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262579"/>
            <a:ext cx="3683439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Microsoft YaHei"/>
                <a:cs typeface="Microsoft YaHei"/>
              </a:rPr>
              <a:t>MioTech EEIO：Advantages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0145" y="1731969"/>
            <a:ext cx="2440186" cy="844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CDCCC"/>
                </a:solidFill>
                <a:latin typeface="Microsoft YaHei"/>
                <a:cs typeface="Microsoft YaHei"/>
              </a:rPr>
              <a:t>In-depth Analysis</a:t>
            </a:r>
          </a:p>
          <a:p>
            <a:pPr marL="0" marR="0">
              <a:lnSpc>
                <a:spcPts val="1583"/>
              </a:lnSpc>
              <a:spcBef>
                <a:spcPts val="29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Emission</a:t>
            </a:r>
            <a:r>
              <a:rPr sz="1200" spc="-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Composition</a:t>
            </a:r>
            <a:r>
              <a:rPr sz="1200" spc="-3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Analysis,</a:t>
            </a:r>
          </a:p>
          <a:p>
            <a:pPr marL="0" marR="0">
              <a:lnSpc>
                <a:spcPts val="1583"/>
              </a:lnSpc>
              <a:spcBef>
                <a:spcPts val="2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Emission</a:t>
            </a:r>
            <a:r>
              <a:rPr sz="1200" spc="-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Intensity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Analysis, etc.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3264" y="1770069"/>
            <a:ext cx="786476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CDCCC"/>
                </a:solidFill>
                <a:latin typeface="Microsoft YaHei"/>
                <a:cs typeface="Microsoft YaHei"/>
              </a:rPr>
              <a:t>Wide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37759" y="2051722"/>
            <a:ext cx="654987" cy="575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Microsoft YaHei"/>
                <a:cs typeface="Microsoft YaHei"/>
              </a:rPr>
              <a:t>02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50861" y="2051722"/>
            <a:ext cx="654987" cy="575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Microsoft YaHei"/>
                <a:cs typeface="Microsoft YaHei"/>
              </a:rPr>
              <a:t>03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93264" y="2074547"/>
            <a:ext cx="1309092" cy="37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CDCCC"/>
                </a:solidFill>
                <a:latin typeface="Microsoft YaHei"/>
                <a:cs typeface="Microsoft YaHei"/>
              </a:rPr>
              <a:t>Coverage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00453" y="2149382"/>
            <a:ext cx="2403108" cy="125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All industries</a:t>
            </a:r>
            <a:r>
              <a:rPr sz="1200" spc="-2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covered</a:t>
            </a:r>
            <a:r>
              <a:rPr sz="1200" spc="-2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for</a:t>
            </a:r>
            <a:r>
              <a:rPr sz="1200" spc="-12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more</a:t>
            </a:r>
          </a:p>
          <a:p>
            <a:pPr marL="0" marR="0">
              <a:lnSpc>
                <a:spcPts val="1583"/>
              </a:lnSpc>
              <a:spcBef>
                <a:spcPts val="4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than 60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countries/regions,</a:t>
            </a:r>
            <a:r>
              <a:rPr sz="1200" spc="-4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incl.</a:t>
            </a:r>
          </a:p>
          <a:p>
            <a:pPr marL="0" marR="0">
              <a:lnSpc>
                <a:spcPts val="1583"/>
              </a:lnSpc>
              <a:spcBef>
                <a:spcPts val="40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Norway, Sweden,</a:t>
            </a:r>
            <a:r>
              <a:rPr sz="1200" spc="-46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Finland,</a:t>
            </a:r>
          </a:p>
          <a:p>
            <a:pPr marL="0" marR="0">
              <a:lnSpc>
                <a:spcPts val="1586"/>
              </a:lnSpc>
              <a:spcBef>
                <a:spcPts val="4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Denmark</a:t>
            </a:r>
            <a:r>
              <a:rPr sz="1200" spc="-12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(ig. 153</a:t>
            </a:r>
            <a:r>
              <a:rPr sz="1200" spc="-31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industries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for</a:t>
            </a:r>
          </a:p>
          <a:p>
            <a:pPr marL="0" marR="0">
              <a:lnSpc>
                <a:spcPts val="1583"/>
              </a:lnSpc>
              <a:spcBef>
                <a:spcPts val="42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China)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6210" y="3918401"/>
            <a:ext cx="1742577" cy="67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CDCCC"/>
                </a:solidFill>
                <a:latin typeface="Microsoft YaHei"/>
                <a:cs typeface="Microsoft YaHei"/>
              </a:rPr>
              <a:t>Authoritative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CDCCC"/>
                </a:solidFill>
                <a:latin typeface="Microsoft YaHei"/>
                <a:cs typeface="Microsoft YaHei"/>
              </a:rPr>
              <a:t>Data Source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17152" y="3920179"/>
            <a:ext cx="2249344" cy="67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CDCCC"/>
                </a:solidFill>
                <a:latin typeface="Microsoft YaHei"/>
                <a:cs typeface="Microsoft YaHei"/>
              </a:rPr>
              <a:t>Wide Application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CDCCC"/>
                </a:solidFill>
                <a:latin typeface="Microsoft YaHei"/>
                <a:cs typeface="Microsoft YaHei"/>
              </a:rPr>
              <a:t>Scenarios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75480" y="4104237"/>
            <a:ext cx="654799" cy="575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2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Microsoft YaHei"/>
                <a:cs typeface="Microsoft YaHei"/>
              </a:rPr>
              <a:t>01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59495" y="4103602"/>
            <a:ext cx="654799" cy="575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2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Microsoft YaHei"/>
                <a:cs typeface="Microsoft YaHei"/>
              </a:rPr>
              <a:t>04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17152" y="4611023"/>
            <a:ext cx="2514990" cy="952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Supply</a:t>
            </a:r>
            <a:r>
              <a:rPr sz="1200" spc="-33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Chain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Emissions,</a:t>
            </a:r>
            <a:r>
              <a:rPr sz="1200" spc="-2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Product</a:t>
            </a:r>
          </a:p>
          <a:p>
            <a:pPr marL="0" marR="0">
              <a:lnSpc>
                <a:spcPts val="1583"/>
              </a:lnSpc>
              <a:spcBef>
                <a:spcPts val="29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Carbon</a:t>
            </a:r>
            <a:r>
              <a:rPr sz="1200" spc="-1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Footprint,</a:t>
            </a:r>
            <a:r>
              <a:rPr sz="1200" spc="-12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Financed</a:t>
            </a:r>
          </a:p>
          <a:p>
            <a:pPr marL="0" marR="0">
              <a:lnSpc>
                <a:spcPts val="1583"/>
              </a:lnSpc>
              <a:spcBef>
                <a:spcPts val="2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Emissions,</a:t>
            </a:r>
            <a:r>
              <a:rPr sz="1200" spc="-25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Consumer</a:t>
            </a:r>
            <a:r>
              <a:rPr sz="1200" spc="-46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Emissions,</a:t>
            </a:r>
          </a:p>
          <a:p>
            <a:pPr marL="0" marR="0">
              <a:lnSpc>
                <a:spcPts val="1583"/>
              </a:lnSpc>
              <a:spcBef>
                <a:spcPts val="2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etc.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47851" y="4678714"/>
            <a:ext cx="2264680" cy="100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National Bureau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of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Statistics,</a:t>
            </a:r>
          </a:p>
          <a:p>
            <a:pPr marL="0" marR="0">
              <a:lnSpc>
                <a:spcPts val="1583"/>
              </a:lnSpc>
              <a:spcBef>
                <a:spcPts val="4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Statistical Review of</a:t>
            </a:r>
            <a:r>
              <a:rPr sz="1200" spc="-18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National</a:t>
            </a:r>
          </a:p>
          <a:p>
            <a:pPr marL="0" marR="0">
              <a:lnSpc>
                <a:spcPts val="1583"/>
              </a:lnSpc>
              <a:spcBef>
                <a:spcPts val="40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Energy,</a:t>
            </a:r>
            <a:r>
              <a:rPr sz="1200" spc="-21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National Economic</a:t>
            </a:r>
          </a:p>
          <a:p>
            <a:pPr marL="0" marR="0">
              <a:lnSpc>
                <a:spcPts val="1583"/>
              </a:lnSpc>
              <a:spcBef>
                <a:spcPts val="41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Input-Output Table,</a:t>
            </a:r>
            <a:r>
              <a:rPr sz="1200" spc="-20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1200" dirty="0">
                <a:solidFill>
                  <a:srgbClr val="000000"/>
                </a:solidFill>
                <a:latin typeface="Microsoft YaHei"/>
                <a:cs typeface="Microsoft YaHei"/>
              </a:rPr>
              <a:t>etc.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67116" y="6479647"/>
            <a:ext cx="3922182" cy="160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BFBFBF"/>
                </a:solidFill>
                <a:latin typeface="HVMPTH+Roboto Light"/>
                <a:cs typeface="HVMPTH+Roboto Light"/>
              </a:rPr>
              <a:t>ꢀ</a:t>
            </a:r>
            <a:r>
              <a:rPr sz="800" spc="-1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MioTech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All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Rights</a:t>
            </a:r>
            <a:r>
              <a:rPr sz="800" spc="-15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Reserved-Do not duplicate</a:t>
            </a:r>
            <a:r>
              <a:rPr sz="800" spc="-10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or distribute without permission.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110179"/>
            <a:ext cx="3977646" cy="67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Microsoft YaHei"/>
                <a:cs typeface="Microsoft YaHei"/>
              </a:rPr>
              <a:t>MioTech EEIO：Leading</a:t>
            </a:r>
            <a:r>
              <a:rPr sz="2000" b="1" spc="-17" dirty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Microsoft YaHei"/>
                <a:cs typeface="Microsoft YaHei"/>
              </a:rPr>
              <a:t>China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Microsoft YaHei"/>
                <a:cs typeface="Microsoft YaHei"/>
              </a:rPr>
              <a:t>Mainland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7116" y="6479647"/>
            <a:ext cx="3922182" cy="160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BFBFBF"/>
                </a:solidFill>
                <a:latin typeface="HVMPTH+Roboto Light"/>
                <a:cs typeface="HVMPTH+Roboto Light"/>
              </a:rPr>
              <a:t>ꢀ</a:t>
            </a:r>
            <a:r>
              <a:rPr sz="800" spc="-1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MioTech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All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Rights</a:t>
            </a:r>
            <a:r>
              <a:rPr sz="800" spc="-15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Reserved-Do not duplicate</a:t>
            </a:r>
            <a:r>
              <a:rPr sz="800" spc="-10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or distribute without permission.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75521" y="1664640"/>
            <a:ext cx="2592172" cy="665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Our</a:t>
            </a:r>
            <a:r>
              <a:rPr sz="1200" i="1" spc="-10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</a:t>
            </a: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datasets</a:t>
            </a:r>
            <a:r>
              <a:rPr sz="1200" i="1" spc="-10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cover</a:t>
            </a: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markets</a:t>
            </a:r>
            <a:r>
              <a:rPr sz="1200" i="1" spc="-3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</a:t>
            </a: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totaling </a:t>
            </a:r>
            <a:r>
              <a:rPr sz="1200" i="1" spc="-10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over</a:t>
            </a:r>
          </a:p>
          <a:p>
            <a:pPr marL="9397" marR="0">
              <a:lnSpc>
                <a:spcPts val="2805"/>
              </a:lnSpc>
              <a:spcBef>
                <a:spcPts val="69"/>
              </a:spcBef>
              <a:spcAft>
                <a:spcPts val="0"/>
              </a:spcAft>
            </a:pPr>
            <a:r>
              <a:rPr sz="2000" b="1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trillion</a:t>
            </a:r>
            <a:r>
              <a:rPr sz="2000" b="1" spc="-23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 </a:t>
            </a:r>
            <a:r>
              <a:rPr sz="2000" b="1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USD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392" y="1879229"/>
            <a:ext cx="4192184" cy="1904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17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46CAAA"/>
                </a:solidFill>
                <a:latin typeface="TWHKPE+Titillium Web Bold"/>
                <a:cs typeface="TWHKPE+Titillium Web Bold"/>
              </a:rPr>
              <a:t>sustainability</a:t>
            </a:r>
          </a:p>
          <a:p>
            <a:pPr marL="0" marR="0">
              <a:lnSpc>
                <a:spcPts val="6483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46CAAA"/>
                </a:solidFill>
                <a:latin typeface="TWHKPE+Titillium Web Bold"/>
                <a:cs typeface="TWHKPE+Titillium Web Bold"/>
              </a:rPr>
              <a:t>data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94753" y="2612528"/>
            <a:ext cx="1388577" cy="1526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1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75521" y="3173146"/>
            <a:ext cx="2265815" cy="665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-23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We</a:t>
            </a: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serve</a:t>
            </a:r>
            <a:r>
              <a:rPr sz="1200" i="1" spc="-23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</a:t>
            </a: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clients</a:t>
            </a:r>
            <a:r>
              <a:rPr sz="1200" i="1" spc="-23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 </a:t>
            </a:r>
            <a:r>
              <a:rPr sz="1200" i="1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with </a:t>
            </a:r>
            <a:r>
              <a:rPr sz="1200" i="1" spc="-10" dirty="0">
                <a:solidFill>
                  <a:srgbClr val="B5FCEE"/>
                </a:solidFill>
                <a:latin typeface="EFTLLU+Titillium Web Italic"/>
                <a:cs typeface="EFTLLU+Titillium Web Italic"/>
              </a:rPr>
              <a:t>over</a:t>
            </a:r>
          </a:p>
          <a:p>
            <a:pPr marL="9397" marR="0">
              <a:lnSpc>
                <a:spcPts val="2804"/>
              </a:lnSpc>
              <a:spcBef>
                <a:spcPts val="68"/>
              </a:spcBef>
              <a:spcAft>
                <a:spcPts val="0"/>
              </a:spcAft>
            </a:pPr>
            <a:r>
              <a:rPr sz="2000" b="1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trillion</a:t>
            </a:r>
            <a:r>
              <a:rPr sz="2000" b="1" spc="-23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 </a:t>
            </a:r>
            <a:r>
              <a:rPr sz="2000" b="1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USD</a:t>
            </a:r>
            <a:r>
              <a:rPr sz="2000" b="1" spc="-15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 </a:t>
            </a:r>
            <a:r>
              <a:rPr sz="2000" b="1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in</a:t>
            </a:r>
            <a:r>
              <a:rPr sz="2000" b="1" spc="-11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 </a:t>
            </a:r>
            <a:r>
              <a:rPr sz="2000" b="1" dirty="0">
                <a:solidFill>
                  <a:srgbClr val="B5FCEE"/>
                </a:solidFill>
                <a:latin typeface="WTQIAQ+Titillium Web Bold"/>
                <a:cs typeface="WTQIAQ+Titillium Web Bold"/>
              </a:rPr>
              <a:t>AUM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392" y="3525530"/>
            <a:ext cx="3441586" cy="108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17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46CAAA"/>
                </a:solidFill>
                <a:latin typeface="TWHKPE+Titillium Web Bold"/>
                <a:cs typeface="TWHKPE+Titillium Web Bold"/>
              </a:rPr>
              <a:t>technology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4392" y="5172379"/>
            <a:ext cx="2310866" cy="108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13"/>
              </a:lnSpc>
              <a:spcBef>
                <a:spcPts val="0"/>
              </a:spcBef>
              <a:spcAft>
                <a:spcPts val="0"/>
              </a:spcAft>
            </a:pPr>
            <a:r>
              <a:rPr sz="5400" b="1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o</a:t>
            </a:r>
            <a:r>
              <a:rPr sz="5400" b="1" spc="2982" dirty="0">
                <a:solidFill>
                  <a:srgbClr val="FFFFFF"/>
                </a:solidFill>
                <a:latin typeface="TWHKPE+Titillium Web Bold"/>
                <a:cs typeface="TWHKPE+Titillium Web Bold"/>
              </a:rPr>
              <a:t> </a:t>
            </a:r>
            <a:r>
              <a:rPr sz="5400" b="1" dirty="0">
                <a:solidFill>
                  <a:srgbClr val="46CAAA"/>
                </a:solidFill>
                <a:latin typeface="TWHKPE+Titillium Web Bold"/>
                <a:cs typeface="TWHKPE+Titillium Web Bold"/>
              </a:rPr>
              <a:t>Asia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09330" y="6546019"/>
            <a:ext cx="3431511" cy="144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AFABAB"/>
                </a:solidFill>
                <a:latin typeface="HVMPTH+Roboto Light"/>
                <a:cs typeface="HVMPTH+Roboto Light"/>
              </a:rPr>
              <a:t>ꢀ</a:t>
            </a:r>
            <a:r>
              <a:rPr sz="700" spc="-15" dirty="0">
                <a:solidFill>
                  <a:srgbClr val="AFABAB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MioTech</a:t>
            </a:r>
            <a:r>
              <a:rPr sz="700" spc="18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All Rights</a:t>
            </a:r>
            <a:r>
              <a:rPr sz="700" spc="2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Reserved-Do</a:t>
            </a:r>
            <a:r>
              <a:rPr sz="700" spc="4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not</a:t>
            </a:r>
            <a:r>
              <a:rPr sz="700" spc="18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duplicate</a:t>
            </a:r>
            <a:r>
              <a:rPr sz="700" spc="14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or</a:t>
            </a:r>
            <a:r>
              <a:rPr sz="700" spc="17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distribute</a:t>
            </a:r>
            <a:r>
              <a:rPr sz="700" spc="37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without</a:t>
            </a:r>
            <a:r>
              <a:rPr sz="700" spc="4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permission.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8711" y="308804"/>
            <a:ext cx="1746167" cy="265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TDHKSR+Ubuntu Bold"/>
                <a:cs typeface="TDHKSR+Ubuntu Bold"/>
              </a:rPr>
              <a:t>Open</a:t>
            </a:r>
            <a:r>
              <a:rPr sz="1600" b="1" spc="11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DHKSR+Ubuntu Bold"/>
                <a:cs typeface="TDHKSR+Ubuntu Bold"/>
              </a:rPr>
              <a:t>Discussion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5979" y="1807371"/>
            <a:ext cx="8005215" cy="780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1.</a:t>
            </a:r>
            <a:r>
              <a:rPr sz="2000" b="1" spc="1484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What</a:t>
            </a:r>
            <a:r>
              <a:rPr sz="2000" b="1" spc="-15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are the major</a:t>
            </a:r>
            <a:r>
              <a:rPr sz="2000" b="1" spc="-18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driving</a:t>
            </a:r>
            <a:r>
              <a:rPr sz="2000" b="1" spc="-41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forces</a:t>
            </a:r>
            <a:r>
              <a:rPr sz="2000" b="1" spc="-11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behind</a:t>
            </a:r>
            <a:r>
              <a:rPr sz="2000" b="1" spc="-36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your plan/endeavor</a:t>
            </a:r>
          </a:p>
          <a:p>
            <a:pPr marL="457200" marR="0">
              <a:lnSpc>
                <a:spcPts val="2249"/>
              </a:lnSpc>
              <a:spcBef>
                <a:spcPts val="1351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of</a:t>
            </a:r>
            <a:r>
              <a:rPr sz="2000" b="1" spc="-14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decarbonization?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25979" y="2722152"/>
            <a:ext cx="7707441" cy="780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2.</a:t>
            </a:r>
            <a:r>
              <a:rPr sz="2000" b="1" spc="1484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What</a:t>
            </a:r>
            <a:r>
              <a:rPr sz="2000" b="1" spc="-15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are the major</a:t>
            </a:r>
            <a:r>
              <a:rPr sz="2000" b="1" spc="-18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pain</a:t>
            </a:r>
            <a:r>
              <a:rPr sz="2000" b="1" spc="-30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points</a:t>
            </a:r>
            <a:r>
              <a:rPr sz="2000" b="1" spc="-23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along your decarbonization</a:t>
            </a:r>
          </a:p>
          <a:p>
            <a:pPr marL="457200" marR="0">
              <a:lnSpc>
                <a:spcPts val="2246"/>
              </a:lnSpc>
              <a:spcBef>
                <a:spcPts val="1353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journey?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25979" y="3636268"/>
            <a:ext cx="7801623" cy="1238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3.</a:t>
            </a:r>
            <a:r>
              <a:rPr sz="2000" b="1" spc="1484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Are you using</a:t>
            </a:r>
            <a:r>
              <a:rPr sz="2000" b="1" spc="-21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digital</a:t>
            </a:r>
            <a:r>
              <a:rPr sz="2000" b="1" spc="-40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systems in</a:t>
            </a:r>
            <a:r>
              <a:rPr sz="2000" b="1" spc="-23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any part of your operation?</a:t>
            </a:r>
          </a:p>
          <a:p>
            <a:pPr marL="457200" marR="0">
              <a:lnSpc>
                <a:spcPts val="2246"/>
              </a:lnSpc>
              <a:spcBef>
                <a:spcPts val="1405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Are you suffering</a:t>
            </a:r>
            <a:r>
              <a:rPr sz="2000" b="1" spc="-28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from any system defects?</a:t>
            </a:r>
          </a:p>
          <a:p>
            <a:pPr marL="0" marR="0">
              <a:lnSpc>
                <a:spcPts val="2246"/>
              </a:lnSpc>
              <a:spcBef>
                <a:spcPts val="1353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4.</a:t>
            </a:r>
            <a:r>
              <a:rPr sz="2000" b="1" spc="1484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DHKSR+Ubuntu Bold"/>
                <a:cs typeface="TDHKSR+Ubuntu Bold"/>
              </a:rPr>
              <a:t>More…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09330" y="6546019"/>
            <a:ext cx="3431511" cy="144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AFABAB"/>
                </a:solidFill>
                <a:latin typeface="HVMPTH+Roboto Light"/>
                <a:cs typeface="HVMPTH+Roboto Light"/>
              </a:rPr>
              <a:t>ꢀ</a:t>
            </a:r>
            <a:r>
              <a:rPr sz="700" spc="-15" dirty="0">
                <a:solidFill>
                  <a:srgbClr val="AFABAB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MioTech</a:t>
            </a:r>
            <a:r>
              <a:rPr sz="700" spc="18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All Rights</a:t>
            </a:r>
            <a:r>
              <a:rPr sz="700" spc="2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Reserved-Do</a:t>
            </a:r>
            <a:r>
              <a:rPr sz="700" spc="4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not</a:t>
            </a:r>
            <a:r>
              <a:rPr sz="700" spc="18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duplicate</a:t>
            </a:r>
            <a:r>
              <a:rPr sz="700" spc="14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or</a:t>
            </a:r>
            <a:r>
              <a:rPr sz="700" spc="17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distribute</a:t>
            </a:r>
            <a:r>
              <a:rPr sz="700" spc="37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without</a:t>
            </a:r>
            <a:r>
              <a:rPr sz="700" spc="4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permission.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3127" y="4852593"/>
            <a:ext cx="981303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0CECE"/>
                </a:solidFill>
                <a:latin typeface="JCKGNV+Titillium Web Regular"/>
                <a:cs typeface="JCKGNV+Titillium Web Regular"/>
              </a:rPr>
              <a:t>miotech.com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7282" y="4877231"/>
            <a:ext cx="1202893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spc="-33" dirty="0">
                <a:solidFill>
                  <a:srgbClr val="D0CECE"/>
                </a:solidFill>
                <a:latin typeface="JCKGNV+Titillium Web Regular"/>
                <a:cs typeface="JCKGNV+Titillium Web Regular"/>
              </a:rPr>
              <a:t>MioTech</a:t>
            </a:r>
            <a:r>
              <a:rPr sz="1200" spc="27" dirty="0">
                <a:solidFill>
                  <a:srgbClr val="D0CECE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D0CECE"/>
                </a:solidFill>
                <a:latin typeface="JCKGNV+Titillium Web Regular"/>
                <a:cs typeface="JCKGNV+Titillium Web Regular"/>
              </a:rPr>
              <a:t>linkedin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7295" y="4880279"/>
            <a:ext cx="1184605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0CECE"/>
                </a:solidFill>
                <a:latin typeface="JCKGNV+Titillium Web Regular"/>
                <a:cs typeface="JCKGNV+Titillium Web Regular"/>
              </a:rPr>
              <a:t>ESGhub linkedin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86014" y="6386988"/>
            <a:ext cx="3922309" cy="160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D9D9D9"/>
                </a:solidFill>
                <a:latin typeface="HVMPTH+Roboto Light"/>
                <a:cs typeface="HVMPTH+Roboto Light"/>
              </a:rPr>
              <a:t>ꢀ</a:t>
            </a:r>
            <a:r>
              <a:rPr sz="800" spc="-11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D9D9D9"/>
                </a:solidFill>
                <a:latin typeface="DCWVGU+Ubuntu Regular"/>
                <a:cs typeface="DCWVGU+Ubuntu Regular"/>
              </a:rPr>
              <a:t>MioTech</a:t>
            </a:r>
            <a:r>
              <a:rPr sz="800" spc="-23" dirty="0">
                <a:solidFill>
                  <a:srgbClr val="D9D9D9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D9D9D9"/>
                </a:solidFill>
                <a:latin typeface="DCWVGU+Ubuntu Regular"/>
                <a:cs typeface="DCWVGU+Ubuntu Regular"/>
              </a:rPr>
              <a:t>All</a:t>
            </a:r>
            <a:r>
              <a:rPr sz="800" spc="-23" dirty="0">
                <a:solidFill>
                  <a:srgbClr val="D9D9D9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D9D9D9"/>
                </a:solidFill>
                <a:latin typeface="DCWVGU+Ubuntu Regular"/>
                <a:cs typeface="DCWVGU+Ubuntu Regular"/>
              </a:rPr>
              <a:t>Rights</a:t>
            </a:r>
            <a:r>
              <a:rPr sz="800" spc="-15" dirty="0">
                <a:solidFill>
                  <a:srgbClr val="D9D9D9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D9D9D9"/>
                </a:solidFill>
                <a:latin typeface="DCWVGU+Ubuntu Regular"/>
                <a:cs typeface="DCWVGU+Ubuntu Regular"/>
              </a:rPr>
              <a:t>Reserved-Do not duplicate</a:t>
            </a:r>
            <a:r>
              <a:rPr sz="800" spc="-10" dirty="0">
                <a:solidFill>
                  <a:srgbClr val="D9D9D9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D9D9D9"/>
                </a:solidFill>
                <a:latin typeface="DCWVGU+Ubuntu Regular"/>
                <a:cs typeface="DCWVGU+Ubuntu Regular"/>
              </a:rPr>
              <a:t>or distribute without permission.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8711" y="327981"/>
            <a:ext cx="1279367" cy="265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TDHKSR+Ubuntu Bold"/>
                <a:cs typeface="TDHKSR+Ubuntu Bold"/>
              </a:rPr>
              <a:t>Who</a:t>
            </a:r>
            <a:r>
              <a:rPr sz="1600" b="1" spc="15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DHKSR+Ubuntu Bold"/>
                <a:cs typeface="TDHKSR+Ubuntu Bold"/>
              </a:rPr>
              <a:t>we 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09330" y="6546019"/>
            <a:ext cx="3431511" cy="144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AFABAB"/>
                </a:solidFill>
                <a:latin typeface="HVMPTH+Roboto Light"/>
                <a:cs typeface="HVMPTH+Roboto Light"/>
              </a:rPr>
              <a:t>ꢀ</a:t>
            </a:r>
            <a:r>
              <a:rPr sz="700" spc="-15" dirty="0">
                <a:solidFill>
                  <a:srgbClr val="AFABAB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MioTech</a:t>
            </a:r>
            <a:r>
              <a:rPr sz="700" spc="18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All Rights</a:t>
            </a:r>
            <a:r>
              <a:rPr sz="700" spc="2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Reserved-Do</a:t>
            </a:r>
            <a:r>
              <a:rPr sz="700" spc="4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not</a:t>
            </a:r>
            <a:r>
              <a:rPr sz="700" spc="18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duplicate</a:t>
            </a:r>
            <a:r>
              <a:rPr sz="700" spc="14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or</a:t>
            </a:r>
            <a:r>
              <a:rPr sz="700" spc="17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distribute</a:t>
            </a:r>
            <a:r>
              <a:rPr sz="700" spc="37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without</a:t>
            </a:r>
            <a:r>
              <a:rPr sz="700" spc="4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permission.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58058" y="178638"/>
            <a:ext cx="8483320" cy="1044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Our team consists of</a:t>
            </a:r>
            <a:r>
              <a:rPr sz="1800" spc="2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800" b="1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finance and</a:t>
            </a:r>
            <a:r>
              <a:rPr sz="1800" b="1" spc="10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 </a:t>
            </a:r>
            <a:r>
              <a:rPr sz="1800" b="1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technology talents</a:t>
            </a:r>
            <a:r>
              <a:rPr sz="1800" b="1" spc="12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 </a:t>
            </a: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from</a:t>
            </a:r>
            <a:r>
              <a:rPr sz="1800" spc="-1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world-renowned insitutions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in Silicon </a:t>
            </a:r>
            <a:r>
              <a:rPr sz="1800" spc="-2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Valley,</a:t>
            </a: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Wall</a:t>
            </a:r>
            <a:r>
              <a:rPr sz="1800" spc="-1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Street, Hong Kong,</a:t>
            </a:r>
            <a:r>
              <a:rPr sz="1800" spc="14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and</a:t>
            </a:r>
            <a:r>
              <a:rPr sz="1800" spc="-12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China.</a:t>
            </a:r>
            <a:r>
              <a:rPr sz="1800" spc="-23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Of over</a:t>
            </a:r>
            <a:r>
              <a:rPr sz="1800" spc="44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350</a:t>
            </a:r>
            <a:r>
              <a:rPr sz="1800" spc="11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employees, </a:t>
            </a:r>
            <a:r>
              <a:rPr sz="1800" b="1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67%</a:t>
            </a:r>
            <a:r>
              <a:rPr sz="1800" b="1" spc="25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 </a:t>
            </a:r>
            <a:r>
              <a:rPr sz="1800" b="1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are</a:t>
            </a:r>
          </a:p>
          <a:p>
            <a:pPr marL="0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engineers</a:t>
            </a:r>
            <a:r>
              <a:rPr sz="1800" b="1" spc="18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 </a:t>
            </a: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trained in </a:t>
            </a:r>
            <a:r>
              <a:rPr sz="1800" b="1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finance</a:t>
            </a: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, </a:t>
            </a:r>
            <a:r>
              <a:rPr sz="1800" b="1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artificial</a:t>
            </a:r>
            <a:r>
              <a:rPr sz="1800" b="1" spc="-28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 </a:t>
            </a:r>
            <a:r>
              <a:rPr sz="1800" b="1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intelligence,</a:t>
            </a:r>
            <a:r>
              <a:rPr sz="1800" b="1" spc="18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 </a:t>
            </a:r>
            <a:r>
              <a:rPr sz="1800" b="1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ESG and</a:t>
            </a:r>
            <a:r>
              <a:rPr sz="1800" b="1" spc="10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 </a:t>
            </a:r>
            <a:r>
              <a:rPr sz="1800" b="1" dirty="0">
                <a:solidFill>
                  <a:srgbClr val="00C9D6"/>
                </a:solidFill>
                <a:latin typeface="TWHKPE+Titillium Web Bold"/>
                <a:cs typeface="TWHKPE+Titillium Web Bold"/>
              </a:rPr>
              <a:t>carbon</a:t>
            </a:r>
            <a:r>
              <a:rPr sz="18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5813" y="259400"/>
            <a:ext cx="1586851" cy="265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51B29"/>
                </a:solidFill>
                <a:latin typeface="MIURGT+Ubuntu Bold"/>
                <a:cs typeface="MIURGT+Ubuntu Bold"/>
              </a:rPr>
              <a:t>Meet</a:t>
            </a:r>
            <a:r>
              <a:rPr sz="1600" b="1" spc="27" dirty="0">
                <a:solidFill>
                  <a:srgbClr val="151B29"/>
                </a:solidFill>
                <a:latin typeface="MIURGT+Ubuntu Bold"/>
                <a:cs typeface="MIURGT+Ubuntu Bold"/>
              </a:rPr>
              <a:t> </a:t>
            </a:r>
            <a:r>
              <a:rPr sz="1600" b="1" dirty="0">
                <a:solidFill>
                  <a:srgbClr val="151B29"/>
                </a:solidFill>
                <a:latin typeface="MIURGT+Ubuntu Bold"/>
                <a:cs typeface="MIURGT+Ubuntu Bold"/>
              </a:rPr>
              <a:t>the</a:t>
            </a:r>
            <a:r>
              <a:rPr sz="1600" b="1" spc="10" dirty="0">
                <a:solidFill>
                  <a:srgbClr val="151B29"/>
                </a:solidFill>
                <a:latin typeface="MIURGT+Ubuntu Bold"/>
                <a:cs typeface="MIURGT+Ubuntu Bold"/>
              </a:rPr>
              <a:t> </a:t>
            </a:r>
            <a:r>
              <a:rPr sz="1600" b="1" dirty="0">
                <a:solidFill>
                  <a:srgbClr val="151B29"/>
                </a:solidFill>
                <a:latin typeface="MIURGT+Ubuntu Bold"/>
                <a:cs typeface="MIURGT+Ubuntu Bold"/>
              </a:rPr>
              <a:t>team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25456" y="1896160"/>
            <a:ext cx="1030452" cy="2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D0D0D"/>
                </a:solidFill>
                <a:latin typeface="TDHKSR+Ubuntu Bold"/>
                <a:cs typeface="TDHKSR+Ubuntu Bold"/>
              </a:rPr>
              <a:t>Jack Lin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79209" y="1918385"/>
            <a:ext cx="941984" cy="2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D0D0D"/>
                </a:solidFill>
                <a:latin typeface="TDHKSR+Ubuntu Bold"/>
                <a:cs typeface="TDHKSR+Ubuntu Bold"/>
              </a:rPr>
              <a:t>Tao Liu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5236" y="1987062"/>
            <a:ext cx="1114716" cy="294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D0D0D"/>
                </a:solidFill>
                <a:latin typeface="TDHKSR+Ubuntu Bold"/>
                <a:cs typeface="TDHKSR+Ubuntu Bold"/>
              </a:rPr>
              <a:t>Jason Tu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25456" y="2214066"/>
            <a:ext cx="860297" cy="2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D0D0D"/>
                </a:solidFill>
                <a:latin typeface="MIURGT+Ubuntu Bold"/>
                <a:cs typeface="MIURGT+Ubuntu Bold"/>
              </a:rPr>
              <a:t>President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79209" y="2236291"/>
            <a:ext cx="466191" cy="2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D0D0D"/>
                </a:solidFill>
                <a:latin typeface="MIURGT+Ubuntu Bold"/>
                <a:cs typeface="MIURGT+Ubuntu Bold"/>
              </a:rPr>
              <a:t>CTO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5236" y="2305507"/>
            <a:ext cx="464667" cy="2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D0D0D"/>
                </a:solidFill>
                <a:latin typeface="MIURGT+Ubuntu Bold"/>
                <a:cs typeface="MIURGT+Ubuntu Bold"/>
              </a:rPr>
              <a:t>CEO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17926" y="2643597"/>
            <a:ext cx="1830471" cy="484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95959"/>
                </a:solidFill>
                <a:latin typeface="TOIQGW+Ubuntu Regular"/>
                <a:cs typeface="TOIQGW+Ubuntu Regular"/>
              </a:rPr>
              <a:t>Stanford</a:t>
            </a:r>
            <a:r>
              <a:rPr sz="1000" spc="21" dirty="0">
                <a:solidFill>
                  <a:srgbClr val="595959"/>
                </a:solidFill>
                <a:latin typeface="TOIQGW+Ubuntu Regular"/>
                <a:cs typeface="TOIQGW+Ubuntu Regular"/>
              </a:rPr>
              <a:t> </a:t>
            </a:r>
            <a:r>
              <a:rPr sz="1000" spc="-14" dirty="0">
                <a:solidFill>
                  <a:srgbClr val="595959"/>
                </a:solidFill>
                <a:latin typeface="TOIQGW+Ubuntu Regular"/>
                <a:cs typeface="TOIQGW+Ubuntu Regular"/>
              </a:rPr>
              <a:t>MBA,</a:t>
            </a:r>
            <a:r>
              <a:rPr sz="1000" spc="50" dirty="0">
                <a:solidFill>
                  <a:srgbClr val="595959"/>
                </a:solidFill>
                <a:latin typeface="TOIQGW+Ubuntu Regular"/>
                <a:cs typeface="TOIQGW+Ubuntu Regular"/>
              </a:rPr>
              <a:t> </a:t>
            </a:r>
            <a:r>
              <a:rPr sz="1000" dirty="0">
                <a:solidFill>
                  <a:srgbClr val="595959"/>
                </a:solidFill>
                <a:latin typeface="TOIQGW+Ubuntu Regular"/>
                <a:cs typeface="TOIQGW+Ubuntu Regular"/>
              </a:rPr>
              <a:t>led multiple</a:t>
            </a:r>
          </a:p>
          <a:p>
            <a:pPr marL="0" marR="0">
              <a:lnSpc>
                <a:spcPts val="1116"/>
              </a:lnSpc>
              <a:spcBef>
                <a:spcPts val="83"/>
              </a:spcBef>
              <a:spcAft>
                <a:spcPts val="0"/>
              </a:spcAft>
            </a:pPr>
            <a:r>
              <a:rPr sz="1000" dirty="0">
                <a:solidFill>
                  <a:srgbClr val="595959"/>
                </a:solidFill>
                <a:latin typeface="TOIQGW+Ubuntu Regular"/>
                <a:cs typeface="TOIQGW+Ubuntu Regular"/>
              </a:rPr>
              <a:t>teams</a:t>
            </a:r>
            <a:r>
              <a:rPr sz="1000" spc="23" dirty="0">
                <a:solidFill>
                  <a:srgbClr val="595959"/>
                </a:solidFill>
                <a:latin typeface="TOIQGW+Ubuntu Regular"/>
                <a:cs typeface="TOIQGW+Ubuntu Regular"/>
              </a:rPr>
              <a:t> </a:t>
            </a:r>
            <a:r>
              <a:rPr sz="1000" spc="10" dirty="0">
                <a:solidFill>
                  <a:srgbClr val="595959"/>
                </a:solidFill>
                <a:latin typeface="TOIQGW+Ubuntu Regular"/>
                <a:cs typeface="TOIQGW+Ubuntu Regular"/>
              </a:rPr>
              <a:t>in</a:t>
            </a:r>
            <a:r>
              <a:rPr sz="1000" spc="-23" dirty="0">
                <a:solidFill>
                  <a:srgbClr val="595959"/>
                </a:solidFill>
                <a:latin typeface="TOIQGW+Ubuntu Regular"/>
                <a:cs typeface="TOIQGW+Ubuntu Regular"/>
              </a:rPr>
              <a:t> </a:t>
            </a:r>
            <a:r>
              <a:rPr sz="1000" dirty="0">
                <a:solidFill>
                  <a:srgbClr val="595959"/>
                </a:solidFill>
                <a:latin typeface="TOIQGW+Ubuntu Regular"/>
                <a:cs typeface="TOIQGW+Ubuntu Regular"/>
              </a:rPr>
              <a:t>Standard</a:t>
            </a:r>
            <a:r>
              <a:rPr sz="1000" spc="21" dirty="0">
                <a:solidFill>
                  <a:srgbClr val="595959"/>
                </a:solidFill>
                <a:latin typeface="TOIQGW+Ubuntu Regular"/>
                <a:cs typeface="TOIQGW+Ubuntu Regular"/>
              </a:rPr>
              <a:t> </a:t>
            </a:r>
            <a:r>
              <a:rPr sz="1000" dirty="0">
                <a:solidFill>
                  <a:srgbClr val="595959"/>
                </a:solidFill>
                <a:latin typeface="TOIQGW+Ubuntu Regular"/>
                <a:cs typeface="TOIQGW+Ubuntu Regular"/>
              </a:rPr>
              <a:t>Chartered</a:t>
            </a:r>
          </a:p>
          <a:p>
            <a:pPr marL="0" marR="0">
              <a:lnSpc>
                <a:spcPts val="1119"/>
              </a:lnSpc>
              <a:spcBef>
                <a:spcPts val="81"/>
              </a:spcBef>
              <a:spcAft>
                <a:spcPts val="0"/>
              </a:spcAft>
            </a:pPr>
            <a:r>
              <a:rPr sz="1000" dirty="0">
                <a:solidFill>
                  <a:srgbClr val="595959"/>
                </a:solidFill>
                <a:latin typeface="TOIQGW+Ubuntu Regular"/>
                <a:cs typeface="TOIQGW+Ubuntu Regular"/>
              </a:rPr>
              <a:t>Bank,</a:t>
            </a:r>
            <a:r>
              <a:rPr sz="1000" spc="15" dirty="0">
                <a:solidFill>
                  <a:srgbClr val="595959"/>
                </a:solidFill>
                <a:latin typeface="TOIQGW+Ubuntu Regular"/>
                <a:cs typeface="TOIQGW+Ubuntu Regular"/>
              </a:rPr>
              <a:t> </a:t>
            </a:r>
            <a:r>
              <a:rPr sz="1000" dirty="0">
                <a:solidFill>
                  <a:srgbClr val="595959"/>
                </a:solidFill>
                <a:latin typeface="TOIQGW+Ubuntu Regular"/>
                <a:cs typeface="TOIQGW+Ubuntu Regular"/>
              </a:rPr>
              <a:t>WeLab,</a:t>
            </a:r>
            <a:r>
              <a:rPr sz="1000" spc="43" dirty="0">
                <a:solidFill>
                  <a:srgbClr val="595959"/>
                </a:solidFill>
                <a:latin typeface="TOIQGW+Ubuntu Regular"/>
                <a:cs typeface="TOIQGW+Ubuntu Regular"/>
              </a:rPr>
              <a:t> </a:t>
            </a:r>
            <a:r>
              <a:rPr sz="1000" dirty="0">
                <a:solidFill>
                  <a:srgbClr val="595959"/>
                </a:solidFill>
                <a:latin typeface="TOIQGW+Ubuntu Regular"/>
                <a:cs typeface="TOIQGW+Ubuntu Regular"/>
              </a:rPr>
              <a:t>and Robinhood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79209" y="2657948"/>
            <a:ext cx="2044468" cy="484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404040"/>
                </a:solidFill>
                <a:latin typeface="TOIQGW+Ubuntu Regular"/>
                <a:cs typeface="TOIQGW+Ubuntu Regular"/>
              </a:rPr>
              <a:t>Cornell</a:t>
            </a:r>
            <a:r>
              <a:rPr sz="1000" spc="25" dirty="0">
                <a:solidFill>
                  <a:srgbClr val="404040"/>
                </a:solidFill>
                <a:latin typeface="TOIQGW+Ubuntu Regular"/>
                <a:cs typeface="TOIQGW+Ubuntu Regular"/>
              </a:rPr>
              <a:t> </a:t>
            </a:r>
            <a:r>
              <a:rPr sz="1000" dirty="0">
                <a:solidFill>
                  <a:srgbClr val="404040"/>
                </a:solidFill>
                <a:latin typeface="TOIQGW+Ubuntu Regular"/>
                <a:cs typeface="TOIQGW+Ubuntu Regular"/>
              </a:rPr>
              <a:t>CS</a:t>
            </a:r>
            <a:r>
              <a:rPr sz="1000" spc="11" dirty="0">
                <a:solidFill>
                  <a:srgbClr val="404040"/>
                </a:solidFill>
                <a:latin typeface="TOIQGW+Ubuntu Regular"/>
                <a:cs typeface="TOIQGW+Ubuntu Regular"/>
              </a:rPr>
              <a:t> </a:t>
            </a:r>
            <a:r>
              <a:rPr sz="1000" dirty="0">
                <a:solidFill>
                  <a:srgbClr val="404040"/>
                </a:solidFill>
                <a:latin typeface="TOIQGW+Ubuntu Regular"/>
                <a:cs typeface="TOIQGW+Ubuntu Regular"/>
              </a:rPr>
              <a:t>Master,</a:t>
            </a:r>
            <a:r>
              <a:rPr sz="1000" spc="55" dirty="0">
                <a:solidFill>
                  <a:srgbClr val="404040"/>
                </a:solidFill>
                <a:latin typeface="TOIQGW+Ubuntu Regular"/>
                <a:cs typeface="TOIQGW+Ubuntu Regular"/>
              </a:rPr>
              <a:t> </a:t>
            </a:r>
            <a:r>
              <a:rPr sz="1000" dirty="0">
                <a:solidFill>
                  <a:srgbClr val="404040"/>
                </a:solidFill>
                <a:latin typeface="TOIQGW+Ubuntu Regular"/>
                <a:cs typeface="TOIQGW+Ubuntu Regular"/>
              </a:rPr>
              <a:t>specialized in</a:t>
            </a:r>
          </a:p>
          <a:p>
            <a:pPr marL="0" marR="0">
              <a:lnSpc>
                <a:spcPts val="1116"/>
              </a:lnSpc>
              <a:spcBef>
                <a:spcPts val="83"/>
              </a:spcBef>
              <a:spcAft>
                <a:spcPts val="0"/>
              </a:spcAft>
            </a:pPr>
            <a:r>
              <a:rPr sz="1000" dirty="0">
                <a:solidFill>
                  <a:srgbClr val="404040"/>
                </a:solidFill>
                <a:latin typeface="TOIQGW+Ubuntu Regular"/>
                <a:cs typeface="TOIQGW+Ubuntu Regular"/>
              </a:rPr>
              <a:t>distributed database</a:t>
            </a:r>
            <a:r>
              <a:rPr sz="1000" spc="25" dirty="0">
                <a:solidFill>
                  <a:srgbClr val="404040"/>
                </a:solidFill>
                <a:latin typeface="TOIQGW+Ubuntu Regular"/>
                <a:cs typeface="TOIQGW+Ubuntu Regular"/>
              </a:rPr>
              <a:t> </a:t>
            </a:r>
            <a:r>
              <a:rPr sz="1000" dirty="0">
                <a:solidFill>
                  <a:srgbClr val="404040"/>
                </a:solidFill>
                <a:latin typeface="TOIQGW+Ubuntu Regular"/>
                <a:cs typeface="TOIQGW+Ubuntu Regular"/>
              </a:rPr>
              <a:t>and data</a:t>
            </a:r>
          </a:p>
          <a:p>
            <a:pPr marL="0" marR="0">
              <a:lnSpc>
                <a:spcPts val="1116"/>
              </a:lnSpc>
              <a:spcBef>
                <a:spcPts val="83"/>
              </a:spcBef>
              <a:spcAft>
                <a:spcPts val="0"/>
              </a:spcAft>
            </a:pPr>
            <a:r>
              <a:rPr sz="1000" dirty="0">
                <a:solidFill>
                  <a:srgbClr val="404040"/>
                </a:solidFill>
                <a:latin typeface="TOIQGW+Ubuntu Regular"/>
                <a:cs typeface="TOIQGW+Ubuntu Regular"/>
              </a:rPr>
              <a:t>infrastructure</a:t>
            </a:r>
            <a:r>
              <a:rPr sz="1000" spc="14" dirty="0">
                <a:solidFill>
                  <a:srgbClr val="404040"/>
                </a:solidFill>
                <a:latin typeface="TOIQGW+Ubuntu Regular"/>
                <a:cs typeface="TOIQGW+Ubuntu Regular"/>
              </a:rPr>
              <a:t> </a:t>
            </a:r>
            <a:r>
              <a:rPr sz="1000" dirty="0">
                <a:solidFill>
                  <a:srgbClr val="404040"/>
                </a:solidFill>
                <a:latin typeface="TOIQGW+Ubuntu Regular"/>
                <a:cs typeface="TOIQGW+Ubuntu Regular"/>
              </a:rPr>
              <a:t>at Oracle and</a:t>
            </a:r>
            <a:r>
              <a:rPr sz="1000" spc="10" dirty="0">
                <a:solidFill>
                  <a:srgbClr val="404040"/>
                </a:solidFill>
                <a:latin typeface="TOIQGW+Ubuntu Regular"/>
                <a:cs typeface="TOIQGW+Ubuntu Regular"/>
              </a:rPr>
              <a:t> </a:t>
            </a:r>
            <a:r>
              <a:rPr sz="1000" dirty="0">
                <a:solidFill>
                  <a:srgbClr val="404040"/>
                </a:solidFill>
                <a:latin typeface="TOIQGW+Ubuntu Regular"/>
                <a:cs typeface="TOIQGW+Ubuntu Regular"/>
              </a:rPr>
              <a:t>Turn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22373" y="4011736"/>
            <a:ext cx="2780157" cy="237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GLDTS+Ubuntu Medium"/>
                <a:cs typeface="UGLDTS+Ubuntu Medium"/>
              </a:rPr>
              <a:t>Other</a:t>
            </a:r>
            <a:r>
              <a:rPr sz="1400" spc="-15" dirty="0">
                <a:solidFill>
                  <a:srgbClr val="000000"/>
                </a:solidFill>
                <a:latin typeface="UGLDTS+Ubuntu Medium"/>
                <a:cs typeface="UGLDTS+Ubuntu Medium"/>
              </a:rPr>
              <a:t> </a:t>
            </a:r>
            <a:r>
              <a:rPr sz="1400" dirty="0">
                <a:solidFill>
                  <a:srgbClr val="000000"/>
                </a:solidFill>
                <a:latin typeface="UGLDTS+Ubuntu Medium"/>
                <a:cs typeface="UGLDTS+Ubuntu Medium"/>
              </a:rPr>
              <a:t>employee</a:t>
            </a:r>
            <a:r>
              <a:rPr sz="1400" spc="-37" dirty="0">
                <a:solidFill>
                  <a:srgbClr val="000000"/>
                </a:solidFill>
                <a:latin typeface="UGLDTS+Ubuntu Medium"/>
                <a:cs typeface="UGLDTS+Ubuntu Medium"/>
              </a:rPr>
              <a:t> </a:t>
            </a:r>
            <a:r>
              <a:rPr sz="1400" dirty="0">
                <a:solidFill>
                  <a:srgbClr val="000000"/>
                </a:solidFill>
                <a:latin typeface="UGLDTS+Ubuntu Medium"/>
                <a:cs typeface="UGLDTS+Ubuntu Medium"/>
              </a:rPr>
              <a:t>backgrounds</a:t>
            </a:r>
            <a:r>
              <a:rPr sz="1400" dirty="0">
                <a:solidFill>
                  <a:srgbClr val="000000"/>
                </a:solidFill>
                <a:latin typeface="SimSun"/>
                <a:cs typeface="SimSun"/>
              </a:rPr>
              <a:t>：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09330" y="6546019"/>
            <a:ext cx="3431511" cy="144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D0CECE"/>
                </a:solidFill>
                <a:latin typeface="HVMPTH+Roboto Light"/>
                <a:cs typeface="HVMPTH+Roboto Light"/>
              </a:rPr>
              <a:t>ꢀ</a:t>
            </a:r>
            <a:r>
              <a:rPr sz="700" spc="-15" dirty="0">
                <a:solidFill>
                  <a:srgbClr val="D0CECE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D0CECE"/>
                </a:solidFill>
                <a:latin typeface="DCWVGU+Ubuntu Regular"/>
                <a:cs typeface="DCWVGU+Ubuntu Regular"/>
              </a:rPr>
              <a:t>MioTech</a:t>
            </a:r>
            <a:r>
              <a:rPr sz="700" spc="18" dirty="0">
                <a:solidFill>
                  <a:srgbClr val="D0CECE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D0CECE"/>
                </a:solidFill>
                <a:latin typeface="DCWVGU+Ubuntu Regular"/>
                <a:cs typeface="DCWVGU+Ubuntu Regular"/>
              </a:rPr>
              <a:t>All Rights</a:t>
            </a:r>
            <a:r>
              <a:rPr sz="700" spc="20" dirty="0">
                <a:solidFill>
                  <a:srgbClr val="D0CECE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D0CECE"/>
                </a:solidFill>
                <a:latin typeface="DCWVGU+Ubuntu Regular"/>
                <a:cs typeface="DCWVGU+Ubuntu Regular"/>
              </a:rPr>
              <a:t>Reserved-Do</a:t>
            </a:r>
            <a:r>
              <a:rPr sz="700" spc="40" dirty="0">
                <a:solidFill>
                  <a:srgbClr val="D0CECE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D0CECE"/>
                </a:solidFill>
                <a:latin typeface="DCWVGU+Ubuntu Regular"/>
                <a:cs typeface="DCWVGU+Ubuntu Regular"/>
              </a:rPr>
              <a:t>not</a:t>
            </a:r>
            <a:r>
              <a:rPr sz="700" spc="18" dirty="0">
                <a:solidFill>
                  <a:srgbClr val="D0CECE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D0CECE"/>
                </a:solidFill>
                <a:latin typeface="DCWVGU+Ubuntu Regular"/>
                <a:cs typeface="DCWVGU+Ubuntu Regular"/>
              </a:rPr>
              <a:t>duplicate</a:t>
            </a:r>
            <a:r>
              <a:rPr sz="700" spc="14" dirty="0">
                <a:solidFill>
                  <a:srgbClr val="D0CECE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D0CECE"/>
                </a:solidFill>
                <a:latin typeface="DCWVGU+Ubuntu Regular"/>
                <a:cs typeface="DCWVGU+Ubuntu Regular"/>
              </a:rPr>
              <a:t>or</a:t>
            </a:r>
            <a:r>
              <a:rPr sz="700" spc="17" dirty="0">
                <a:solidFill>
                  <a:srgbClr val="D0CECE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D0CECE"/>
                </a:solidFill>
                <a:latin typeface="DCWVGU+Ubuntu Regular"/>
                <a:cs typeface="DCWVGU+Ubuntu Regular"/>
              </a:rPr>
              <a:t>distribute</a:t>
            </a:r>
            <a:r>
              <a:rPr sz="700" spc="37" dirty="0">
                <a:solidFill>
                  <a:srgbClr val="D0CECE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D0CECE"/>
                </a:solidFill>
                <a:latin typeface="DCWVGU+Ubuntu Regular"/>
                <a:cs typeface="DCWVGU+Ubuntu Regular"/>
              </a:rPr>
              <a:t>without</a:t>
            </a:r>
            <a:r>
              <a:rPr sz="700" spc="40" dirty="0">
                <a:solidFill>
                  <a:srgbClr val="D0CECE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D0CECE"/>
                </a:solidFill>
                <a:latin typeface="DCWVGU+Ubuntu Regular"/>
                <a:cs typeface="DCWVGU+Ubuntu Regular"/>
              </a:rPr>
              <a:t>permission.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8711" y="327981"/>
            <a:ext cx="1287272" cy="265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TDHKSR+Ubuntu Bold"/>
                <a:cs typeface="TDHKSR+Ubuntu Bold"/>
              </a:rPr>
              <a:t>What</a:t>
            </a:r>
            <a:r>
              <a:rPr sz="1600" b="1" spc="11" dirty="0">
                <a:solidFill>
                  <a:srgbClr val="FFFFFF"/>
                </a:solidFill>
                <a:latin typeface="TDHKSR+Ubuntu Bold"/>
                <a:cs typeface="TDHKSR+Ubuntu 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DHKSR+Ubuntu Bold"/>
                <a:cs typeface="TDHKSR+Ubuntu Bold"/>
              </a:rPr>
              <a:t>we do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9938" y="1186865"/>
            <a:ext cx="584453" cy="2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MIURGT+Ubuntu Bold"/>
                <a:cs typeface="MIURGT+Ubuntu Bold"/>
              </a:rPr>
              <a:t>ESG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87868" y="1186865"/>
            <a:ext cx="1953538" cy="2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MIURGT+Ubuntu Bold"/>
                <a:cs typeface="MIURGT+Ubuntu Bold"/>
              </a:rPr>
              <a:t>Decarbonization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0192" y="3241090"/>
            <a:ext cx="1745056" cy="5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8264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AMI</a:t>
            </a:r>
          </a:p>
          <a:p>
            <a:pPr marL="0" marR="0">
              <a:lnSpc>
                <a:spcPts val="1825"/>
              </a:lnSpc>
              <a:spcBef>
                <a:spcPts val="684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--</a:t>
            </a:r>
            <a:r>
              <a:rPr sz="1200" spc="-11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ESG Data &amp; Ratings --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25416" y="3241090"/>
            <a:ext cx="656082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ESGhub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63714" y="3241090"/>
            <a:ext cx="873252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Carbonlens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78289" y="3314242"/>
            <a:ext cx="1004924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Carbon Asset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75241" y="3496777"/>
            <a:ext cx="1015334" cy="270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Development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08425" y="3547414"/>
            <a:ext cx="1409776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--</a:t>
            </a:r>
            <a:r>
              <a:rPr sz="1200" spc="-11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ESG Reporting</a:t>
            </a:r>
            <a:r>
              <a:rPr sz="1200" spc="-2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--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8596" y="3567226"/>
            <a:ext cx="2086432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--</a:t>
            </a:r>
            <a:r>
              <a:rPr sz="1200" spc="-11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Carbon &amp; Energy</a:t>
            </a:r>
            <a:r>
              <a:rPr sz="1200" spc="-15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Tracking--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88638" y="5359450"/>
            <a:ext cx="929334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ESG Indices,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0782" y="5460949"/>
            <a:ext cx="1303172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Banking</a:t>
            </a:r>
            <a:r>
              <a:rPr sz="1200" spc="-18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Solutions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93331" y="5460949"/>
            <a:ext cx="1415490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Net</a:t>
            </a:r>
            <a:r>
              <a:rPr sz="1200" spc="-28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Zero</a:t>
            </a:r>
            <a:r>
              <a:rPr sz="1200" spc="-3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Consulting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567036" y="5460949"/>
            <a:ext cx="1305305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Green</a:t>
            </a:r>
            <a:r>
              <a:rPr sz="1200" spc="-34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Community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82872" y="5542330"/>
            <a:ext cx="1741627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JCKGNV+Titillium Web Regular"/>
                <a:cs typeface="JCKGNV+Titillium Web Regular"/>
              </a:rPr>
              <a:t>Methodology, Consulting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609330" y="6546019"/>
            <a:ext cx="3431511" cy="144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AFABAB"/>
                </a:solidFill>
                <a:latin typeface="HVMPTH+Roboto Light"/>
                <a:cs typeface="HVMPTH+Roboto Light"/>
              </a:rPr>
              <a:t>ꢀ</a:t>
            </a:r>
            <a:r>
              <a:rPr sz="700" spc="-15" dirty="0">
                <a:solidFill>
                  <a:srgbClr val="AFABAB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MioTech</a:t>
            </a:r>
            <a:r>
              <a:rPr sz="700" spc="18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All Rights</a:t>
            </a:r>
            <a:r>
              <a:rPr sz="700" spc="2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Reserved-Do</a:t>
            </a:r>
            <a:r>
              <a:rPr sz="700" spc="4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not</a:t>
            </a:r>
            <a:r>
              <a:rPr sz="700" spc="18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duplicate</a:t>
            </a:r>
            <a:r>
              <a:rPr sz="700" spc="14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or</a:t>
            </a:r>
            <a:r>
              <a:rPr sz="700" spc="17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distribute</a:t>
            </a:r>
            <a:r>
              <a:rPr sz="700" spc="37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without</a:t>
            </a:r>
            <a:r>
              <a:rPr sz="700" spc="40" dirty="0">
                <a:solidFill>
                  <a:srgbClr val="AFABAB"/>
                </a:solidFill>
                <a:latin typeface="DCWVGU+Ubuntu Regular"/>
                <a:cs typeface="DCWVGU+Ubuntu Regular"/>
              </a:rPr>
              <a:t> </a:t>
            </a:r>
            <a:r>
              <a:rPr sz="700" dirty="0">
                <a:solidFill>
                  <a:srgbClr val="AFABAB"/>
                </a:solidFill>
                <a:latin typeface="DCWVGU+Ubuntu Regular"/>
                <a:cs typeface="DCWVGU+Ubuntu Regular"/>
              </a:rPr>
              <a:t>permission.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0908" y="5266674"/>
            <a:ext cx="3553698" cy="66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4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New</a:t>
            </a:r>
            <a:r>
              <a:rPr sz="1800" spc="-44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 </a:t>
            </a:r>
            <a:r>
              <a:rPr sz="1800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technology</a:t>
            </a:r>
            <a:r>
              <a:rPr sz="1800" spc="-25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 </a:t>
            </a:r>
            <a:r>
              <a:rPr sz="1800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for</a:t>
            </a:r>
            <a:r>
              <a:rPr sz="1800" spc="-36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 </a:t>
            </a:r>
            <a:r>
              <a:rPr sz="1800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reliable</a:t>
            </a:r>
            <a:r>
              <a:rPr sz="1800" spc="-48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 </a:t>
            </a:r>
            <a:r>
              <a:rPr sz="1800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carbon</a:t>
            </a:r>
          </a:p>
          <a:p>
            <a:pPr marL="573023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accounting</a:t>
            </a:r>
            <a:r>
              <a:rPr sz="1800" spc="-13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 </a:t>
            </a:r>
            <a:r>
              <a:rPr sz="1800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&amp;</a:t>
            </a:r>
            <a:r>
              <a:rPr sz="1800" spc="-48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 </a:t>
            </a:r>
            <a:r>
              <a:rPr sz="1800" dirty="0">
                <a:solidFill>
                  <a:srgbClr val="FFFFFF"/>
                </a:solidFill>
                <a:latin typeface="AHUFPQ+Titillium Web SemiBold"/>
                <a:cs typeface="AHUFPQ+Titillium Web SemiBold"/>
              </a:rPr>
              <a:t>reduction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7116" y="6479647"/>
            <a:ext cx="3922182" cy="160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BFBFBF"/>
                </a:solidFill>
                <a:latin typeface="HVMPTH+Roboto Light"/>
                <a:cs typeface="HVMPTH+Roboto Light"/>
              </a:rPr>
              <a:t>ꢀ</a:t>
            </a:r>
            <a:r>
              <a:rPr sz="800" spc="-1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MioTech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All</a:t>
            </a:r>
            <a:r>
              <a:rPr sz="800" spc="-23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Rights</a:t>
            </a:r>
            <a:r>
              <a:rPr sz="800" spc="-15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Reserved-Do not duplicate</a:t>
            </a:r>
            <a:r>
              <a:rPr sz="800" spc="-10" dirty="0">
                <a:solidFill>
                  <a:srgbClr val="BFBFBF"/>
                </a:solidFill>
                <a:latin typeface="DCWVGU+Ubuntu Regular"/>
                <a:cs typeface="DCWVGU+Ubuntu Regular"/>
              </a:rPr>
              <a:t> </a:t>
            </a:r>
            <a:r>
              <a:rPr sz="800" dirty="0">
                <a:solidFill>
                  <a:srgbClr val="BFBFBF"/>
                </a:solidFill>
                <a:latin typeface="DCWVGU+Ubuntu Regular"/>
                <a:cs typeface="DCWVGU+Ubuntu Regular"/>
              </a:rPr>
              <a:t>or distribute without permission.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8711" y="384369"/>
            <a:ext cx="2593017" cy="265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E2534"/>
                </a:solidFill>
                <a:latin typeface="MIURGT+Ubuntu Bold"/>
                <a:cs typeface="MIURGT+Ubuntu Bold"/>
              </a:rPr>
              <a:t>Typical</a:t>
            </a:r>
            <a:r>
              <a:rPr sz="1600" b="1" spc="37" dirty="0">
                <a:solidFill>
                  <a:srgbClr val="1E2534"/>
                </a:solidFill>
                <a:latin typeface="MIURGT+Ubuntu Bold"/>
                <a:cs typeface="MIURGT+Ubuntu Bold"/>
              </a:rPr>
              <a:t> </a:t>
            </a:r>
            <a:r>
              <a:rPr sz="1600" b="1" dirty="0">
                <a:solidFill>
                  <a:srgbClr val="1E2534"/>
                </a:solidFill>
                <a:latin typeface="MIURGT+Ubuntu Bold"/>
                <a:cs typeface="MIURGT+Ubuntu Bold"/>
              </a:rPr>
              <a:t>Net-zero</a:t>
            </a:r>
            <a:r>
              <a:rPr sz="1600" b="1" spc="37" dirty="0">
                <a:solidFill>
                  <a:srgbClr val="1E2534"/>
                </a:solidFill>
                <a:latin typeface="MIURGT+Ubuntu Bold"/>
                <a:cs typeface="MIURGT+Ubuntu Bold"/>
              </a:rPr>
              <a:t> </a:t>
            </a:r>
            <a:r>
              <a:rPr sz="1600" b="1" dirty="0">
                <a:solidFill>
                  <a:srgbClr val="1E2534"/>
                </a:solidFill>
                <a:latin typeface="MIURGT+Ubuntu Bold"/>
                <a:cs typeface="MIURGT+Ubuntu Bold"/>
              </a:rPr>
              <a:t>Journey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2389" y="2380919"/>
            <a:ext cx="462686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C8E4"/>
                </a:solidFill>
                <a:latin typeface="DBJQBA+Titillium Web Regular"/>
                <a:cs typeface="DBJQBA+Titillium Web Regular"/>
              </a:rPr>
              <a:t>ep 3: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11286" y="2380919"/>
            <a:ext cx="462687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C8E4"/>
                </a:solidFill>
                <a:latin typeface="DBJQBA+Titillium Web Regular"/>
                <a:cs typeface="DBJQBA+Titillium Web Regular"/>
              </a:rPr>
              <a:t>ep 4: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70108" y="2380919"/>
            <a:ext cx="462636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C8E4"/>
                </a:solidFill>
                <a:latin typeface="DBJQBA+Titillium Web Regular"/>
                <a:cs typeface="DBJQBA+Titillium Web Regular"/>
              </a:rPr>
              <a:t>ep 5: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5688" y="2429434"/>
            <a:ext cx="597255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C8E4"/>
                </a:solidFill>
                <a:latin typeface="DBJQBA+Titillium Web Regular"/>
                <a:cs typeface="DBJQBA+Titillium Web Regular"/>
              </a:rPr>
              <a:t>Step 1: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93872" y="2426640"/>
            <a:ext cx="462686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C8E4"/>
                </a:solidFill>
                <a:latin typeface="DBJQBA+Titillium Web Regular"/>
                <a:cs typeface="DBJQBA+Titillium Web Regular"/>
              </a:rPr>
              <a:t>ep 2: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0618" y="2552539"/>
            <a:ext cx="1396726" cy="59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13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crease</a:t>
            </a:r>
            <a:r>
              <a:rPr sz="1600" spc="23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Energy</a:t>
            </a:r>
          </a:p>
          <a:p>
            <a:pPr marL="0" marR="0">
              <a:lnSpc>
                <a:spcPts val="1922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fficiency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00462" y="2552539"/>
            <a:ext cx="1677859" cy="59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estructure</a:t>
            </a:r>
            <a:r>
              <a:rPr sz="1600" spc="15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Energy</a:t>
            </a:r>
          </a:p>
          <a:p>
            <a:pPr marL="6080" marR="0">
              <a:lnSpc>
                <a:spcPts val="1922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sage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43980" y="2552539"/>
            <a:ext cx="1122078" cy="34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CUS</a:t>
            </a:r>
            <a:r>
              <a:rPr sz="1600" spc="11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and/or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5688" y="2601053"/>
            <a:ext cx="2411402" cy="34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Measure</a:t>
            </a:r>
            <a:r>
              <a:rPr sz="1600" spc="18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Carbon</a:t>
            </a:r>
            <a:r>
              <a:rPr sz="1600" spc="14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Inventory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30125" y="2613153"/>
            <a:ext cx="1353532" cy="346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inimize</a:t>
            </a:r>
            <a:r>
              <a:rPr sz="1600" spc="31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Waste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145804" y="2796759"/>
            <a:ext cx="1325378" cy="34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arbon</a:t>
            </a:r>
            <a:r>
              <a:rPr sz="1600" spc="12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Offsets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9391" y="3174432"/>
            <a:ext cx="2135035" cy="931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sz="1000" spc="-33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MioTech</a:t>
            </a:r>
            <a:r>
              <a:rPr sz="1000" spc="55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can</a:t>
            </a:r>
            <a:r>
              <a:rPr sz="1000" spc="14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help</a:t>
            </a:r>
            <a:r>
              <a:rPr sz="1000" spc="-15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with</a:t>
            </a:r>
            <a:r>
              <a:rPr sz="1000" spc="23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your</a:t>
            </a:r>
            <a:r>
              <a:rPr sz="1000" spc="15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carbon</a:t>
            </a:r>
          </a:p>
          <a:p>
            <a:pPr marL="0" marR="0">
              <a:lnSpc>
                <a:spcPts val="138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accounting</a:t>
            </a:r>
            <a:r>
              <a:rPr sz="1000" spc="-14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and from</a:t>
            </a:r>
            <a:r>
              <a:rPr sz="1000" spc="1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there, identify</a:t>
            </a:r>
          </a:p>
          <a:p>
            <a:pPr marL="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the carbon</a:t>
            </a:r>
            <a:r>
              <a:rPr sz="1000" spc="11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reduction</a:t>
            </a:r>
            <a:r>
              <a:rPr sz="1000" spc="14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opportunities to</a:t>
            </a:r>
          </a:p>
          <a:p>
            <a:pPr marL="0" marR="0">
              <a:lnSpc>
                <a:spcPts val="138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set short-, medium-</a:t>
            </a:r>
            <a:r>
              <a:rPr sz="1000" spc="3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and long-term</a:t>
            </a:r>
          </a:p>
          <a:p>
            <a:pPr marL="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targets to reduce emissions.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59607" y="3302304"/>
            <a:ext cx="1819808" cy="111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Our</a:t>
            </a:r>
            <a:r>
              <a:rPr sz="1200" spc="-1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advanced calculations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and modeling</a:t>
            </a:r>
            <a:r>
              <a:rPr sz="1200" spc="-18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help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corporations to</a:t>
            </a:r>
            <a:r>
              <a:rPr sz="1200" spc="11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identify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waste and take</a:t>
            </a:r>
            <a:r>
              <a:rPr sz="1200" spc="1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action to</a:t>
            </a:r>
          </a:p>
          <a:p>
            <a:pPr marL="0" marR="0">
              <a:lnSpc>
                <a:spcPts val="165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reduce</a:t>
            </a:r>
            <a:r>
              <a:rPr sz="1200" spc="-28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leaks and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18125" y="3302304"/>
            <a:ext cx="1971294" cy="1742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Across business</a:t>
            </a:r>
            <a:r>
              <a:rPr sz="1200" spc="-21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operations,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energy</a:t>
            </a:r>
            <a:r>
              <a:rPr sz="1200" spc="-28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efficiency</a:t>
            </a:r>
            <a:r>
              <a:rPr sz="1200" spc="-3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can be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increased</a:t>
            </a:r>
            <a:r>
              <a:rPr sz="1200" spc="-36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by using special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technologies</a:t>
            </a:r>
            <a:r>
              <a:rPr sz="1200" spc="-2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and materials</a:t>
            </a:r>
          </a:p>
          <a:p>
            <a:pPr marL="0" marR="0">
              <a:lnSpc>
                <a:spcPts val="165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in facilities,</a:t>
            </a:r>
            <a:r>
              <a:rPr sz="1200" spc="-1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production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plants,</a:t>
            </a:r>
            <a:r>
              <a:rPr sz="1200" spc="-1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tools</a:t>
            </a:r>
            <a:r>
              <a:rPr sz="1200" spc="18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and equipment,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and by optimizing</a:t>
            </a:r>
            <a:r>
              <a:rPr sz="1200" spc="-18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work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processes</a:t>
            </a:r>
            <a:r>
              <a:rPr sz="1200" spc="-33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and methods.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77022" y="3302304"/>
            <a:ext cx="1940659" cy="1532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Increasing</a:t>
            </a:r>
            <a:r>
              <a:rPr sz="1200" spc="-3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use of renewable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energy</a:t>
            </a:r>
            <a:r>
              <a:rPr sz="1200" spc="-28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in operations while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minimizing</a:t>
            </a:r>
            <a:r>
              <a:rPr sz="1200" spc="-31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use of fossil fuel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will reduce</a:t>
            </a:r>
            <a:r>
              <a:rPr sz="1200" spc="-28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overall</a:t>
            </a:r>
            <a:r>
              <a:rPr sz="1200" spc="-23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GHG</a:t>
            </a:r>
          </a:p>
          <a:p>
            <a:pPr marL="0" marR="0">
              <a:lnSpc>
                <a:spcPts val="165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emissions.</a:t>
            </a:r>
            <a:r>
              <a:rPr sz="1200" spc="-23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Our</a:t>
            </a:r>
            <a:r>
              <a:rPr sz="1200" spc="-1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CarbonLens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system enables</a:t>
            </a:r>
            <a:r>
              <a:rPr sz="1200" spc="-33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enterprises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to accurately</a:t>
            </a:r>
            <a:r>
              <a:rPr sz="1200" spc="-28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track and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035540" y="3302304"/>
            <a:ext cx="1818589" cy="111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Businesses</a:t>
            </a:r>
            <a:r>
              <a:rPr sz="1200" spc="-34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can offset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unavoidable</a:t>
            </a:r>
            <a:r>
              <a:rPr sz="1200" spc="-18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carbon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emissions</a:t>
            </a:r>
            <a:r>
              <a:rPr sz="1200" spc="-21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through carbon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capture,</a:t>
            </a:r>
            <a:r>
              <a:rPr sz="1200" spc="-4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utilization</a:t>
            </a:r>
            <a:r>
              <a:rPr sz="1200" spc="1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and</a:t>
            </a:r>
          </a:p>
          <a:p>
            <a:pPr marL="0" marR="0">
              <a:lnSpc>
                <a:spcPts val="165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storage (CCUS)</a:t>
            </a:r>
            <a:r>
              <a:rPr sz="1200" spc="12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or</a:t>
            </a:r>
            <a:r>
              <a:rPr sz="1200" spc="-11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trading.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69391" y="4209326"/>
            <a:ext cx="2120623" cy="527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This</a:t>
            </a:r>
            <a:r>
              <a:rPr sz="900" spc="23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9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includes decarbonization roadmap</a:t>
            </a:r>
          </a:p>
          <a:p>
            <a:pPr marL="0" marR="0">
              <a:lnSpc>
                <a:spcPts val="123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design, management</a:t>
            </a:r>
            <a:r>
              <a:rPr sz="900" spc="-34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9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system &amp; capability</a:t>
            </a:r>
          </a:p>
          <a:p>
            <a:pPr marL="0" marR="0">
              <a:lnSpc>
                <a:spcPts val="1250"/>
              </a:lnSpc>
              <a:spcBef>
                <a:spcPts val="5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building,</a:t>
            </a:r>
            <a:r>
              <a:rPr sz="900" spc="2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9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digital</a:t>
            </a:r>
            <a:r>
              <a:rPr sz="900" spc="14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9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system deployment. 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59607" y="4354245"/>
            <a:ext cx="805129" cy="2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wastages.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77022" y="4774869"/>
            <a:ext cx="2004972" cy="480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monitor carbon emission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reduction efforts in real</a:t>
            </a:r>
            <a:r>
              <a:rPr sz="1200" spc="-25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time.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8711" y="271999"/>
            <a:ext cx="2095682" cy="34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E2534"/>
                </a:solidFill>
                <a:latin typeface="TWHKPE+Titillium Web Bold"/>
                <a:cs typeface="TWHKPE+Titillium Web Bold"/>
              </a:rPr>
              <a:t>Net-zero</a:t>
            </a:r>
            <a:r>
              <a:rPr sz="1600" b="1" spc="40" dirty="0">
                <a:solidFill>
                  <a:srgbClr val="1E2534"/>
                </a:solidFill>
                <a:latin typeface="TWHKPE+Titillium Web Bold"/>
                <a:cs typeface="TWHKPE+Titillium Web Bold"/>
              </a:rPr>
              <a:t> </a:t>
            </a:r>
            <a:r>
              <a:rPr sz="1600" b="1" spc="-10" dirty="0">
                <a:solidFill>
                  <a:srgbClr val="1E2534"/>
                </a:solidFill>
                <a:latin typeface="TWHKPE+Titillium Web Bold"/>
                <a:cs typeface="TWHKPE+Titillium Web Bold"/>
              </a:rPr>
              <a:t>Value</a:t>
            </a:r>
            <a:r>
              <a:rPr sz="1600" b="1" dirty="0">
                <a:solidFill>
                  <a:srgbClr val="1E2534"/>
                </a:solidFill>
                <a:latin typeface="TWHKPE+Titillium Web Bold"/>
                <a:cs typeface="TWHKPE+Titillium Web Bold"/>
              </a:rPr>
              <a:t> Chains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840" y="1353915"/>
            <a:ext cx="3695317" cy="42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Commercial or</a:t>
            </a:r>
            <a:r>
              <a:rPr sz="2000" b="1" spc="-11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 </a:t>
            </a:r>
            <a:r>
              <a:rPr sz="2000" b="1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Industrial</a:t>
            </a:r>
            <a:r>
              <a:rPr sz="2000" b="1" spc="-21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 </a:t>
            </a:r>
            <a:r>
              <a:rPr sz="2000" b="1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Groups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32118" y="1353915"/>
            <a:ext cx="2640393" cy="42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Brands &amp;</a:t>
            </a:r>
            <a:r>
              <a:rPr sz="2000" b="1" spc="-11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 </a:t>
            </a:r>
            <a:r>
              <a:rPr sz="2000" b="1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Supply</a:t>
            </a:r>
            <a:r>
              <a:rPr sz="2000" b="1" spc="-33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 </a:t>
            </a:r>
            <a:r>
              <a:rPr sz="2000" b="1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Chain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9840" y="1800318"/>
            <a:ext cx="3768706" cy="34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6C8E4"/>
                </a:solidFill>
                <a:latin typeface="GSKONR+Wingdings"/>
                <a:cs typeface="GSKONR+Wingdings"/>
              </a:rPr>
              <a:t>⚫</a:t>
            </a:r>
            <a:r>
              <a:rPr sz="1300" spc="960" dirty="0">
                <a:solidFill>
                  <a:srgbClr val="26C8E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top-down</a:t>
            </a:r>
            <a:r>
              <a:rPr sz="1600" spc="49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carbon emission</a:t>
            </a:r>
            <a:r>
              <a:rPr sz="1600" spc="3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&amp; reduction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32118" y="1800318"/>
            <a:ext cx="4721390" cy="122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6C8E4"/>
                </a:solidFill>
                <a:latin typeface="GSKONR+Wingdings"/>
                <a:cs typeface="GSKONR+Wingdings"/>
              </a:rPr>
              <a:t>⚫</a:t>
            </a:r>
            <a:r>
              <a:rPr sz="1300" spc="960" dirty="0">
                <a:solidFill>
                  <a:srgbClr val="26C8E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leading</a:t>
            </a:r>
            <a:r>
              <a:rPr sz="1600" spc="2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suppliers’</a:t>
            </a:r>
            <a:r>
              <a:rPr sz="1600" spc="23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carbon</a:t>
            </a:r>
            <a:r>
              <a:rPr sz="1600" spc="12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emission</a:t>
            </a:r>
            <a:r>
              <a:rPr sz="1600" spc="36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&amp; reduction</a:t>
            </a:r>
          </a:p>
          <a:p>
            <a:pPr marL="286511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management</a:t>
            </a:r>
            <a:r>
              <a:rPr sz="1600" spc="3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to realize</a:t>
            </a:r>
            <a:r>
              <a:rPr sz="1600" spc="1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supply chain</a:t>
            </a:r>
            <a:r>
              <a:rPr sz="1600" spc="1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carbon</a:t>
            </a:r>
          </a:p>
          <a:p>
            <a:pPr marL="286511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neutrality</a:t>
            </a:r>
            <a:r>
              <a:rPr sz="1600" spc="1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commitment</a:t>
            </a:r>
            <a:r>
              <a:rPr sz="1600" spc="3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&amp; product</a:t>
            </a:r>
            <a:r>
              <a:rPr sz="1600" spc="18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carbon footprint</a:t>
            </a:r>
          </a:p>
          <a:p>
            <a:pPr marL="286511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calculation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6352" y="2092926"/>
            <a:ext cx="2952589" cy="34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management</a:t>
            </a:r>
            <a:r>
              <a:rPr sz="1600" spc="3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across</a:t>
            </a:r>
            <a:r>
              <a:rPr sz="1600" spc="2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subsidiaries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5152" y="3757862"/>
            <a:ext cx="3145414" cy="425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Bank/Financial</a:t>
            </a:r>
            <a:r>
              <a:rPr sz="2000" b="1" spc="-37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 </a:t>
            </a:r>
            <a:r>
              <a:rPr sz="2000" b="1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Institutions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41313" y="3757862"/>
            <a:ext cx="3711440" cy="425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Governments or Industrial</a:t>
            </a:r>
            <a:r>
              <a:rPr sz="2000" b="1" spc="-25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 </a:t>
            </a:r>
            <a:r>
              <a:rPr sz="2000" b="1" dirty="0">
                <a:solidFill>
                  <a:srgbClr val="26C8E4"/>
                </a:solidFill>
                <a:latin typeface="TWHKPE+Titillium Web Bold"/>
                <a:cs typeface="TWHKPE+Titillium Web Bold"/>
              </a:rPr>
              <a:t>Parks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5152" y="4203666"/>
            <a:ext cx="4439518" cy="93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6C8E4"/>
                </a:solidFill>
                <a:latin typeface="GSKONR+Wingdings"/>
                <a:cs typeface="GSKONR+Wingdings"/>
              </a:rPr>
              <a:t>⚫</a:t>
            </a:r>
            <a:r>
              <a:rPr sz="1300" spc="960" dirty="0">
                <a:solidFill>
                  <a:srgbClr val="26C8E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leading</a:t>
            </a:r>
            <a:r>
              <a:rPr sz="1600" spc="2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portfolio’s</a:t>
            </a:r>
            <a:r>
              <a:rPr sz="1600" spc="12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carbon emission</a:t>
            </a:r>
            <a:r>
              <a:rPr sz="1600" spc="3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&amp; reduction</a:t>
            </a:r>
          </a:p>
          <a:p>
            <a:pPr marL="286511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management</a:t>
            </a:r>
            <a:r>
              <a:rPr sz="1600" spc="3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to realize</a:t>
            </a:r>
            <a:r>
              <a:rPr sz="1600" spc="1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scope</a:t>
            </a:r>
            <a:r>
              <a:rPr sz="1600" spc="25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3 calculation</a:t>
            </a:r>
            <a:r>
              <a:rPr sz="1600" spc="18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and</a:t>
            </a:r>
          </a:p>
          <a:p>
            <a:pPr marL="286511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control</a:t>
            </a:r>
            <a:r>
              <a:rPr sz="1600" spc="23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post-investment</a:t>
            </a:r>
            <a:r>
              <a:rPr sz="1600" spc="5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risks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41313" y="4203666"/>
            <a:ext cx="5026767" cy="1224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6C8E4"/>
                </a:solidFill>
                <a:latin typeface="GSKONR+Wingdings"/>
                <a:cs typeface="GSKONR+Wingdings"/>
              </a:rPr>
              <a:t>⚫</a:t>
            </a:r>
            <a:r>
              <a:rPr sz="1300" spc="960" dirty="0">
                <a:solidFill>
                  <a:srgbClr val="26C8E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leading</a:t>
            </a:r>
            <a:r>
              <a:rPr sz="1600" spc="2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the</a:t>
            </a:r>
            <a:r>
              <a:rPr sz="1600" spc="15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carbon emission</a:t>
            </a:r>
            <a:r>
              <a:rPr sz="1600" spc="3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&amp; reduction</a:t>
            </a:r>
          </a:p>
          <a:p>
            <a:pPr marL="286511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management</a:t>
            </a:r>
            <a:r>
              <a:rPr sz="1600" spc="3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of the</a:t>
            </a:r>
            <a:r>
              <a:rPr sz="1600" spc="15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companies</a:t>
            </a:r>
            <a:r>
              <a:rPr sz="1600" spc="34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within</a:t>
            </a:r>
            <a:r>
              <a:rPr sz="1600" spc="23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jurisdiction</a:t>
            </a:r>
            <a:r>
              <a:rPr sz="1600" spc="34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to</a:t>
            </a:r>
          </a:p>
          <a:p>
            <a:pPr marL="286511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facilitate </a:t>
            </a:r>
            <a:r>
              <a:rPr sz="1600" spc="-1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net-zero</a:t>
            </a:r>
            <a:r>
              <a:rPr sz="1600" spc="18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city/park</a:t>
            </a:r>
            <a:r>
              <a:rPr sz="1600" spc="11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building</a:t>
            </a:r>
            <a:r>
              <a:rPr sz="1600" spc="27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and propagandize</a:t>
            </a:r>
          </a:p>
          <a:p>
            <a:pPr marL="286511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decarbonization</a:t>
            </a:r>
            <a:r>
              <a:rPr sz="1600" spc="34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DBJQBA+Titillium Web Regular"/>
                <a:cs typeface="DBJQBA+Titillium Web Regular"/>
              </a:rPr>
              <a:t>culture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8711" y="271999"/>
            <a:ext cx="1670562" cy="34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E2534"/>
                </a:solidFill>
                <a:latin typeface="TWHKPE+Titillium Web Bold"/>
                <a:cs typeface="TWHKPE+Titillium Web Bold"/>
              </a:rPr>
              <a:t>Major</a:t>
            </a:r>
            <a:r>
              <a:rPr sz="1600" b="1" spc="17" dirty="0">
                <a:solidFill>
                  <a:srgbClr val="1E2534"/>
                </a:solidFill>
                <a:latin typeface="TWHKPE+Titillium Web Bold"/>
                <a:cs typeface="TWHKPE+Titillium Web Bold"/>
              </a:rPr>
              <a:t> </a:t>
            </a:r>
            <a:r>
              <a:rPr sz="1600" b="1" dirty="0">
                <a:solidFill>
                  <a:srgbClr val="1E2534"/>
                </a:solidFill>
                <a:latin typeface="TWHKPE+Titillium Web Bold"/>
                <a:cs typeface="TWHKPE+Titillium Web Bold"/>
              </a:rPr>
              <a:t>Challenges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3073" y="2155951"/>
            <a:ext cx="2199759" cy="749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52" dirty="0">
                <a:solidFill>
                  <a:srgbClr val="5F5F5F"/>
                </a:solidFill>
                <a:latin typeface="VHOOOC+Arial"/>
                <a:cs typeface="VHOOOC+Arial"/>
              </a:rPr>
              <a:t>Difficulty</a:t>
            </a:r>
            <a:r>
              <a:rPr sz="1400" spc="99" dirty="0">
                <a:solidFill>
                  <a:srgbClr val="5F5F5F"/>
                </a:solidFill>
                <a:latin typeface="VHOOOC+Arial"/>
                <a:cs typeface="VHOOOC+Arial"/>
              </a:rPr>
              <a:t> </a:t>
            </a:r>
            <a:r>
              <a:rPr sz="1400" spc="154" dirty="0">
                <a:solidFill>
                  <a:srgbClr val="5F5F5F"/>
                </a:solidFill>
                <a:latin typeface="VHOOOC+Arial"/>
                <a:cs typeface="VHOOOC+Arial"/>
              </a:rPr>
              <a:t>in</a:t>
            </a:r>
            <a:r>
              <a:rPr sz="1400" spc="138" dirty="0">
                <a:solidFill>
                  <a:srgbClr val="5F5F5F"/>
                </a:solidFill>
                <a:latin typeface="VHOOOC+Arial"/>
                <a:cs typeface="VHOOOC+Arial"/>
              </a:rPr>
              <a:t> </a:t>
            </a:r>
            <a:r>
              <a:rPr sz="1400" spc="150" dirty="0">
                <a:solidFill>
                  <a:srgbClr val="5F5F5F"/>
                </a:solidFill>
                <a:latin typeface="VHOOOC+Arial"/>
                <a:cs typeface="VHOOOC+Arial"/>
              </a:rPr>
              <a:t>acquiring</a:t>
            </a:r>
          </a:p>
          <a:p>
            <a:pPr marL="0" marR="0">
              <a:lnSpc>
                <a:spcPts val="1568"/>
              </a:lnSpc>
              <a:spcBef>
                <a:spcPts val="447"/>
              </a:spcBef>
              <a:spcAft>
                <a:spcPts val="0"/>
              </a:spcAft>
            </a:pPr>
            <a:r>
              <a:rPr sz="1400" spc="150" dirty="0">
                <a:solidFill>
                  <a:srgbClr val="5F5F5F"/>
                </a:solidFill>
                <a:latin typeface="VHOOOC+Arial"/>
                <a:cs typeface="VHOOOC+Arial"/>
              </a:rPr>
              <a:t>first-hand</a:t>
            </a:r>
            <a:r>
              <a:rPr sz="1400" spc="107" dirty="0">
                <a:solidFill>
                  <a:srgbClr val="5F5F5F"/>
                </a:solidFill>
                <a:latin typeface="VHOOOC+Arial"/>
                <a:cs typeface="VHOOOC+Arial"/>
              </a:rPr>
              <a:t> </a:t>
            </a:r>
            <a:r>
              <a:rPr sz="1400" spc="151" dirty="0">
                <a:solidFill>
                  <a:srgbClr val="5F5F5F"/>
                </a:solidFill>
                <a:latin typeface="VHOOOC+Arial"/>
                <a:cs typeface="VHOOOC+Arial"/>
              </a:rPr>
              <a:t>physical</a:t>
            </a:r>
          </a:p>
          <a:p>
            <a:pPr marL="0" marR="0">
              <a:lnSpc>
                <a:spcPts val="1568"/>
              </a:lnSpc>
              <a:spcBef>
                <a:spcPts val="447"/>
              </a:spcBef>
              <a:spcAft>
                <a:spcPts val="0"/>
              </a:spcAft>
            </a:pPr>
            <a:r>
              <a:rPr sz="1400" spc="158" dirty="0">
                <a:solidFill>
                  <a:srgbClr val="5F5F5F"/>
                </a:solidFill>
                <a:latin typeface="VHOOOC+Arial"/>
                <a:cs typeface="VHOOOC+Arial"/>
              </a:rPr>
              <a:t>data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03829" y="2274634"/>
            <a:ext cx="512655" cy="1891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</a:p>
          <a:p>
            <a:pPr marL="0" marR="0">
              <a:lnSpc>
                <a:spcPts val="3416"/>
              </a:lnSpc>
              <a:spcBef>
                <a:spcPts val="7762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01332" y="2274634"/>
            <a:ext cx="512655" cy="1891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</a:p>
          <a:p>
            <a:pPr marL="0" marR="0">
              <a:lnSpc>
                <a:spcPts val="3416"/>
              </a:lnSpc>
              <a:spcBef>
                <a:spcPts val="7762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10577" y="2283967"/>
            <a:ext cx="1693900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52" dirty="0">
                <a:solidFill>
                  <a:srgbClr val="5F5F5F"/>
                </a:solidFill>
                <a:latin typeface="VHOOOC+Arial"/>
                <a:cs typeface="VHOOOC+Arial"/>
              </a:rPr>
              <a:t>Complex</a:t>
            </a:r>
            <a:r>
              <a:rPr sz="1400" spc="112" dirty="0">
                <a:solidFill>
                  <a:srgbClr val="5F5F5F"/>
                </a:solidFill>
                <a:latin typeface="VHOOOC+Arial"/>
                <a:cs typeface="VHOOOC+Arial"/>
              </a:rPr>
              <a:t> </a:t>
            </a:r>
            <a:r>
              <a:rPr sz="1400" spc="151" dirty="0">
                <a:solidFill>
                  <a:srgbClr val="5F5F5F"/>
                </a:solidFill>
                <a:latin typeface="VHOOOC+Arial"/>
                <a:cs typeface="VHOOOC+Arial"/>
              </a:rPr>
              <a:t>carbon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10577" y="2539999"/>
            <a:ext cx="2094352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50" dirty="0">
                <a:solidFill>
                  <a:srgbClr val="5F5F5F"/>
                </a:solidFill>
                <a:latin typeface="VHOOOC+Arial"/>
                <a:cs typeface="VHOOOC+Arial"/>
              </a:rPr>
              <a:t>calculation</a:t>
            </a:r>
            <a:r>
              <a:rPr sz="1400" spc="107" dirty="0">
                <a:solidFill>
                  <a:srgbClr val="5F5F5F"/>
                </a:solidFill>
                <a:latin typeface="VHOOOC+Arial"/>
                <a:cs typeface="VHOOOC+Arial"/>
              </a:rPr>
              <a:t> </a:t>
            </a:r>
            <a:r>
              <a:rPr sz="1400" spc="152" dirty="0">
                <a:solidFill>
                  <a:srgbClr val="5F5F5F"/>
                </a:solidFill>
                <a:latin typeface="VHOOOC+Arial"/>
                <a:cs typeface="VHOOOC+Arial"/>
              </a:rPr>
              <a:t>schemes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10577" y="3575684"/>
            <a:ext cx="2209031" cy="49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52" dirty="0">
                <a:solidFill>
                  <a:srgbClr val="5F5F5F"/>
                </a:solidFill>
                <a:latin typeface="VHOOOC+Arial"/>
                <a:cs typeface="VHOOOC+Arial"/>
              </a:rPr>
              <a:t>Difficulty</a:t>
            </a:r>
            <a:r>
              <a:rPr sz="1400" spc="99" dirty="0">
                <a:solidFill>
                  <a:srgbClr val="5F5F5F"/>
                </a:solidFill>
                <a:latin typeface="VHOOOC+Arial"/>
                <a:cs typeface="VHOOOC+Arial"/>
              </a:rPr>
              <a:t> </a:t>
            </a:r>
            <a:r>
              <a:rPr sz="1400" spc="154" dirty="0">
                <a:solidFill>
                  <a:srgbClr val="5F5F5F"/>
                </a:solidFill>
                <a:latin typeface="VHOOOC+Arial"/>
                <a:cs typeface="VHOOOC+Arial"/>
              </a:rPr>
              <a:t>in</a:t>
            </a:r>
            <a:r>
              <a:rPr sz="1400" spc="138" dirty="0">
                <a:solidFill>
                  <a:srgbClr val="5F5F5F"/>
                </a:solidFill>
                <a:latin typeface="VHOOOC+Arial"/>
                <a:cs typeface="VHOOOC+Arial"/>
              </a:rPr>
              <a:t> </a:t>
            </a:r>
            <a:r>
              <a:rPr sz="1400" spc="150" dirty="0">
                <a:solidFill>
                  <a:srgbClr val="5F5F5F"/>
                </a:solidFill>
                <a:latin typeface="VHOOOC+Arial"/>
                <a:cs typeface="VHOOOC+Arial"/>
              </a:rPr>
              <a:t>reduction</a:t>
            </a:r>
          </a:p>
          <a:p>
            <a:pPr marL="0" marR="0">
              <a:lnSpc>
                <a:spcPts val="1568"/>
              </a:lnSpc>
              <a:spcBef>
                <a:spcPts val="447"/>
              </a:spcBef>
              <a:spcAft>
                <a:spcPts val="0"/>
              </a:spcAft>
            </a:pPr>
            <a:r>
              <a:rPr sz="1400" spc="150" dirty="0">
                <a:solidFill>
                  <a:srgbClr val="5F5F5F"/>
                </a:solidFill>
                <a:latin typeface="VHOOOC+Arial"/>
                <a:cs typeface="VHOOOC+Arial"/>
              </a:rPr>
              <a:t>opportunity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13073" y="3703700"/>
            <a:ext cx="2016637" cy="49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50" dirty="0">
                <a:solidFill>
                  <a:srgbClr val="5F5F5F"/>
                </a:solidFill>
                <a:latin typeface="VHOOOC+Arial"/>
                <a:cs typeface="VHOOOC+Arial"/>
              </a:rPr>
              <a:t>Enormous</a:t>
            </a:r>
            <a:r>
              <a:rPr sz="1400" spc="113" dirty="0">
                <a:solidFill>
                  <a:srgbClr val="5F5F5F"/>
                </a:solidFill>
                <a:latin typeface="VHOOOC+Arial"/>
                <a:cs typeface="VHOOOC+Arial"/>
              </a:rPr>
              <a:t> </a:t>
            </a:r>
            <a:r>
              <a:rPr sz="1400" spc="151" dirty="0">
                <a:solidFill>
                  <a:srgbClr val="5F5F5F"/>
                </a:solidFill>
                <a:latin typeface="VHOOOC+Arial"/>
                <a:cs typeface="VHOOOC+Arial"/>
              </a:rPr>
              <a:t>emission</a:t>
            </a:r>
          </a:p>
          <a:p>
            <a:pPr marL="0" marR="0">
              <a:lnSpc>
                <a:spcPts val="1568"/>
              </a:lnSpc>
              <a:spcBef>
                <a:spcPts val="447"/>
              </a:spcBef>
              <a:spcAft>
                <a:spcPts val="0"/>
              </a:spcAft>
            </a:pPr>
            <a:r>
              <a:rPr sz="1400" spc="152" dirty="0">
                <a:solidFill>
                  <a:srgbClr val="5F5F5F"/>
                </a:solidFill>
                <a:latin typeface="VHOOOC+Arial"/>
                <a:cs typeface="VHOOOC+Arial"/>
              </a:rPr>
              <a:t>factors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10577" y="4087748"/>
            <a:ext cx="1389527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50" dirty="0">
                <a:solidFill>
                  <a:srgbClr val="5F5F5F"/>
                </a:solidFill>
                <a:latin typeface="VHOOOC+Arial"/>
                <a:cs typeface="VHOOOC+Arial"/>
              </a:rPr>
              <a:t>identification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2261</Words>
  <Application>Microsoft Office PowerPoint</Application>
  <PresentationFormat>宽屏</PresentationFormat>
  <Paragraphs>365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0" baseType="lpstr">
      <vt:lpstr>DCWVGU+Ubuntu Regular</vt:lpstr>
      <vt:lpstr>TDHKSR+Ubuntu Bold</vt:lpstr>
      <vt:lpstr>TWHKPE+Titillium Web Bold</vt:lpstr>
      <vt:lpstr>JCKGNV+Titillium Web Regular</vt:lpstr>
      <vt:lpstr>Times New Roman</vt:lpstr>
      <vt:lpstr>GSKONR+Wingdings</vt:lpstr>
      <vt:lpstr>Calibri</vt:lpstr>
      <vt:lpstr>WTQIAQ+Titillium Web Bold</vt:lpstr>
      <vt:lpstr>DengXian</vt:lpstr>
      <vt:lpstr>QRQHCJ+Titillium Web Bold</vt:lpstr>
      <vt:lpstr>TOIQGW+Ubuntu Regular</vt:lpstr>
      <vt:lpstr>VHOOOC+Arial</vt:lpstr>
      <vt:lpstr>UGLDTS+Ubuntu Medium</vt:lpstr>
      <vt:lpstr>DBJQBA+Titillium Web Regular</vt:lpstr>
      <vt:lpstr>MIURGT+Ubuntu Bold</vt:lpstr>
      <vt:lpstr>Microsoft YaHei</vt:lpstr>
      <vt:lpstr>AHUFPQ+Titillium Web SemiBold</vt:lpstr>
      <vt:lpstr>EFTLLU+Titillium Web Italic</vt:lpstr>
      <vt:lpstr>SimSun</vt:lpstr>
      <vt:lpstr>JHUWID+DengXian Regular</vt:lpstr>
      <vt:lpstr>HVMPTH+Roboto Light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User</dc:creator>
  <cp:lastModifiedBy>Luyi Shui</cp:lastModifiedBy>
  <cp:revision>2</cp:revision>
  <dcterms:modified xsi:type="dcterms:W3CDTF">2023-10-12T05:20:46Z</dcterms:modified>
</cp:coreProperties>
</file>