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tags/tag63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4.xml" ContentType="application/vnd.openxmlformats-officedocument.drawingml.chartshape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charts/chart2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charts/chartEx1.xml" ContentType="application/vnd.ms-office.chartex+xml"/>
  <Override PartName="/ppt/charts/style16.xml" ContentType="application/vnd.ms-office.chartstyle+xml"/>
  <Override PartName="/ppt/charts/colors16.xml" ContentType="application/vnd.ms-office.chartcolorstyle+xml"/>
  <Override PartName="/ppt/tags/tag159.xml" ContentType="application/vnd.openxmlformats-officedocument.presentationml.tags+xml"/>
  <Override PartName="/ppt/notesSlides/notesSlide10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3.xml" ContentType="application/vnd.openxmlformats-officedocument.presentationml.notesSlide+xml"/>
  <Override PartName="/ppt/charts/chart2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3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4.xml" ContentType="application/vnd.openxmlformats-officedocument.presentationml.notesSlide+xml"/>
  <Override PartName="/ppt/charts/chart3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5.xml" ContentType="application/vnd.openxmlformats-officedocument.presentationml.notesSlide+xml"/>
  <Override PartName="/ppt/charts/chart3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3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3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6.xml" ContentType="application/vnd.openxmlformats-officedocument.presentationml.notesSlide+xml"/>
  <Override PartName="/ppt/tags/tag162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3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380" r:id="rId5"/>
    <p:sldId id="27730" r:id="rId6"/>
    <p:sldId id="27717" r:id="rId7"/>
    <p:sldId id="386" r:id="rId8"/>
    <p:sldId id="387" r:id="rId9"/>
    <p:sldId id="27706" r:id="rId10"/>
    <p:sldId id="27724" r:id="rId11"/>
    <p:sldId id="27708" r:id="rId12"/>
    <p:sldId id="27740" r:id="rId13"/>
    <p:sldId id="27709" r:id="rId14"/>
    <p:sldId id="27736" r:id="rId15"/>
    <p:sldId id="27738" r:id="rId16"/>
    <p:sldId id="27739" r:id="rId17"/>
    <p:sldId id="27734" r:id="rId18"/>
    <p:sldId id="27731" r:id="rId19"/>
    <p:sldId id="27735" r:id="rId20"/>
    <p:sldId id="27714" r:id="rId21"/>
    <p:sldId id="27715" r:id="rId22"/>
    <p:sldId id="27716" r:id="rId23"/>
    <p:sldId id="463" r:id="rId24"/>
    <p:sldId id="345" r:id="rId25"/>
    <p:sldId id="455" r:id="rId26"/>
    <p:sldId id="456" r:id="rId27"/>
    <p:sldId id="459" r:id="rId28"/>
    <p:sldId id="462" r:id="rId29"/>
    <p:sldId id="444" r:id="rId30"/>
    <p:sldId id="260" r:id="rId31"/>
  </p:sldIdLst>
  <p:sldSz cx="12192000" cy="6858000"/>
  <p:notesSz cx="6858000" cy="9144000"/>
  <p:custDataLst>
    <p:tags r:id="rId34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jandra Cinta'" initials="AC" lastIdx="1" clrIdx="0">
    <p:extLst>
      <p:ext uri="{19B8F6BF-5375-455C-9EA6-DF929625EA0E}">
        <p15:presenceInfo xmlns:p15="http://schemas.microsoft.com/office/powerpoint/2012/main" userId="185f9e34080d77ec" providerId="Windows Live"/>
      </p:ext>
    </p:extLst>
  </p:cmAuthor>
  <p:cmAuthor id="2" name="abraham cinta" initials="ac" lastIdx="2" clrIdx="1">
    <p:extLst>
      <p:ext uri="{19B8F6BF-5375-455C-9EA6-DF929625EA0E}">
        <p15:presenceInfo xmlns:p15="http://schemas.microsoft.com/office/powerpoint/2012/main" userId="95ea2ae4526b60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776E"/>
    <a:srgbClr val="000000"/>
    <a:srgbClr val="E43D30"/>
    <a:srgbClr val="595959"/>
    <a:srgbClr val="B5B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5" autoAdjust="0"/>
    <p:restoredTop sz="92868" autoAdjust="0"/>
  </p:normalViewPr>
  <p:slideViewPr>
    <p:cSldViewPr snapToGrid="0" snapToObjects="1">
      <p:cViewPr varScale="1">
        <p:scale>
          <a:sx n="55" d="100"/>
          <a:sy n="55" d="100"/>
        </p:scale>
        <p:origin x="10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2476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4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2.xlsb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3.xlsb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4.xlsb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5.xlsb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6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7.xlsb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2.xlsb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3.xlsb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lrik%20K\OneDrive%20-%20ARC%20Group%20Limited\EVENTS\NBA%20PREZ%20MAY22\CHINA%20STATISTIC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arcgroup123-my.sharepoint.com/personal/ulrik_karlsen_arc-group_com/Documents/Unicorns%20by%20country%20H1202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arcgroup123-my.sharepoint.com/personal/ulrik_karlsen_arc-group_com/Documents/Unicorns%20by%20country%20H12023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https://arcgroup123-my.sharepoint.com/personal/ulrik_karlsen_arc-group_com/Documents/Chinese%20Exports(1)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https://arcgroup123-my.sharepoint.com/personal/ulrik_karlsen_arc-group_com/Documents/Unicorns%20by%20country%20H1202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https://arcgroup123-my.sharepoint.com/personal/ulrik_karlsen_arc-group_com/Documents/Unicorns%20by%20country%20H1202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lrik%20K\OneDrive%20-%20ARC%20Group%20Limited\EVENTS\NBA%20PREZ%20MAY22\CHINA%20STATISTIC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lrik%20K\OneDrive%20-%20ARC%20Group%20Limited\EVENTS\MAWW%20CHINA%20X%20BORDER%20PREZ%20FEB%2023\5yr%20X%20Border%20Transaction%20China%20Inbound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package" Target="../embeddings/Microsoft_Excel_Worksheet2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69213350593623"/>
          <c:y val="2.3011694544099186E-3"/>
          <c:w val="0.47710544477566247"/>
          <c:h val="0.8422746121231887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DC-41EE-8A07-E57D796FE310}"/>
              </c:ext>
            </c:extLst>
          </c:dPt>
          <c:dPt>
            <c:idx val="1"/>
            <c:bubble3D val="0"/>
            <c:spPr>
              <a:solidFill>
                <a:srgbClr val="E43D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DC-41EE-8A07-E57D796FE310}"/>
              </c:ext>
            </c:extLst>
          </c:dPt>
          <c:dPt>
            <c:idx val="2"/>
            <c:bubble3D val="0"/>
            <c:spPr>
              <a:solidFill>
                <a:schemeClr val="accent6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DC-41EE-8A07-E57D796FE310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DC-41EE-8A07-E57D796FE310}"/>
              </c:ext>
            </c:extLst>
          </c:dPt>
          <c:dLbls>
            <c:dLbl>
              <c:idx val="1"/>
              <c:layout>
                <c:manualLayout>
                  <c:x val="-0.10725657784481314"/>
                  <c:y val="-8.31082442153514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DC-41EE-8A07-E57D796FE3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0-10</c:v>
                </c:pt>
                <c:pt idx="1">
                  <c:v>11-100</c:v>
                </c:pt>
                <c:pt idx="2">
                  <c:v>101-500</c:v>
                </c:pt>
                <c:pt idx="3">
                  <c:v>501+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0.38</c:v>
                </c:pt>
                <c:pt idx="1">
                  <c:v>0.28999999999999998</c:v>
                </c:pt>
                <c:pt idx="2">
                  <c:v>0.18</c:v>
                </c:pt>
                <c:pt idx="3">
                  <c:v>0.14814814814814814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DC-41EE-8A07-E57D796FE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15148012229999"/>
          <c:y val="0.88594146612543689"/>
          <c:w val="0.54699350364009924"/>
          <c:h val="0.11405861249592322"/>
        </c:manualLayout>
      </c:layout>
      <c:overlay val="0"/>
      <c:spPr>
        <a:noFill/>
        <a:ln w="15875" cap="sq">
          <a:solidFill>
            <a:schemeClr val="l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Montserrat" pitchFamily="2" charset="0"/>
        </a:defRPr>
      </a:pPr>
      <a:endParaRPr lang="zh-CN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233180224894853E-2"/>
          <c:y val="0.18894740803363422"/>
          <c:w val="0.96553363955021032"/>
          <c:h val="0.50514201248680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D6D5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Already planned/moved sourcing activity out of Southeast Asia within the past 12 months</c:v>
                </c:pt>
                <c:pt idx="1">
                  <c:v>Very likely</c:v>
                </c:pt>
                <c:pt idx="2">
                  <c:v>Likely</c:v>
                </c:pt>
                <c:pt idx="3">
                  <c:v>Unlikely</c:v>
                </c:pt>
                <c:pt idx="4">
                  <c:v>Very unlikely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0.02</c:v>
                </c:pt>
                <c:pt idx="2">
                  <c:v>0.21</c:v>
                </c:pt>
                <c:pt idx="3">
                  <c:v>0.63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FBC-4399-B684-91381CC9F4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D-4E78-BCEC-44A1B4893F3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D-4E78-BCEC-44A1B4893F3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D-4E78-BCEC-44A1B4893F3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D-4E78-BCEC-44A1B4893F3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D-4E78-BCEC-44A1B4893F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Already planned/moved sourcing activity out of Southeast Asia within the past 12 months</c:v>
                </c:pt>
                <c:pt idx="1">
                  <c:v>Very likely</c:v>
                </c:pt>
                <c:pt idx="2">
                  <c:v>Likely</c:v>
                </c:pt>
                <c:pt idx="3">
                  <c:v>Unlikely</c:v>
                </c:pt>
                <c:pt idx="4">
                  <c:v>Very unlikely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5.0000000000000001E-3</c:v>
                </c:pt>
                <c:pt idx="1">
                  <c:v>6.5000000000000002E-2</c:v>
                </c:pt>
                <c:pt idx="2">
                  <c:v>0.10930232558139499</c:v>
                </c:pt>
                <c:pt idx="3">
                  <c:v>0.57999999999999996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FBC-4399-B684-91381CC9F4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594288"/>
        <c:axId val="7604848"/>
      </c:barChart>
      <c:catAx>
        <c:axId val="759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zh-CN"/>
          </a:p>
        </c:txPr>
        <c:crossAx val="7604848"/>
        <c:crosses val="autoZero"/>
        <c:auto val="1"/>
        <c:lblAlgn val="ctr"/>
        <c:lblOffset val="100"/>
        <c:noMultiLvlLbl val="0"/>
      </c:catAx>
      <c:valAx>
        <c:axId val="76048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759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Montserrat" pitchFamily="2" charset="0"/>
        </a:defRPr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220125786163521E-2"/>
          <c:y val="2.4447578749412318E-2"/>
          <c:w val="0.97955974842767291"/>
          <c:h val="0.951104842501175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D6D5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40</c:v>
                </c:pt>
                <c:pt idx="1">
                  <c:v>56.999999999999993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2-48C8-95E2-569144AC2AEE}"/>
            </c:ext>
          </c:extLst>
        </c:ser>
        <c:ser>
          <c:idx val="1"/>
          <c:order val="1"/>
          <c:spPr>
            <a:solidFill>
              <a:srgbClr val="E43D30"/>
            </a:solidFill>
            <a:ln>
              <a:noFill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75</c:v>
                </c:pt>
                <c:pt idx="1">
                  <c:v>75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F2-48C8-95E2-569144AC2A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6320512"/>
        <c:axId val="1"/>
      </c:barChart>
      <c:catAx>
        <c:axId val="9263205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92632051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75441336987276E-2"/>
          <c:y val="0.25236563754505981"/>
          <c:w val="0.2091494807094616"/>
          <c:h val="0.256076002644105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9050"/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C3-4C6F-8337-382F0463E4A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C3-4C6F-8337-382F0463E4AE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C3-4C6F-8337-382F0463E4AE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C3-4C6F-8337-382F0463E4AE}"/>
              </c:ext>
            </c:extLst>
          </c:dPt>
          <c:dPt>
            <c:idx val="4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BC3-4C6F-8337-382F0463E4AE}"/>
              </c:ext>
            </c:extLst>
          </c:dPt>
          <c:dPt>
            <c:idx val="5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BC3-4C6F-8337-382F0463E4AE}"/>
              </c:ext>
            </c:extLst>
          </c:dPt>
          <c:dLbls>
            <c:dLbl>
              <c:idx val="0"/>
              <c:layout>
                <c:manualLayout>
                  <c:x val="3.64741641337386E-2"/>
                  <c:y val="-3.2327586206896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C3-4C6F-8337-382F0463E4AE}"/>
                </c:ext>
              </c:extLst>
            </c:dLbl>
            <c:dLbl>
              <c:idx val="1"/>
              <c:layout>
                <c:manualLayout>
                  <c:x val="3.4669049804357276E-2"/>
                  <c:y val="1.3429368727438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C3-4C6F-8337-382F0463E4AE}"/>
                </c:ext>
              </c:extLst>
            </c:dLbl>
            <c:dLbl>
              <c:idx val="2"/>
              <c:layout>
                <c:manualLayout>
                  <c:x val="3.2103183421090725E-2"/>
                  <c:y val="1.8872971170077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C3-4C6F-8337-382F0463E4AE}"/>
                </c:ext>
              </c:extLst>
            </c:dLbl>
            <c:dLbl>
              <c:idx val="3"/>
              <c:layout>
                <c:manualLayout>
                  <c:x val="-3.1901840490797549E-2"/>
                  <c:y val="1.4218009478672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C3-4C6F-8337-382F0463E4AE}"/>
                </c:ext>
              </c:extLst>
            </c:dLbl>
            <c:dLbl>
              <c:idx val="4"/>
              <c:layout>
                <c:manualLayout>
                  <c:x val="0"/>
                  <c:y val="-2.5020537646632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C3-4C6F-8337-382F0463E4AE}"/>
                </c:ext>
              </c:extLst>
            </c:dLbl>
            <c:dLbl>
              <c:idx val="5"/>
              <c:layout>
                <c:manualLayout>
                  <c:x val="-1.7177914110429449E-2"/>
                  <c:y val="-3.4883442741299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BC3-4C6F-8337-382F0463E4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Enough to ensure that we follow the local regulation standards</c:v>
                </c:pt>
                <c:pt idx="1">
                  <c:v>According to our customers’ requirements</c:v>
                </c:pt>
                <c:pt idx="2">
                  <c:v>According to our own internal ambitions that exceed customers' minimum requirements</c:v>
                </c:pt>
                <c:pt idx="3">
                  <c:v>We do not assess it</c:v>
                </c:pt>
                <c:pt idx="4">
                  <c:v>Suppliers do not provide data when asked</c:v>
                </c:pt>
                <c:pt idx="5">
                  <c:v>I do not know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0.13</c:v>
                </c:pt>
                <c:pt idx="1">
                  <c:v>7.0000000000000007E-2</c:v>
                </c:pt>
                <c:pt idx="2">
                  <c:v>0.26</c:v>
                </c:pt>
                <c:pt idx="3">
                  <c:v>0.25</c:v>
                </c:pt>
                <c:pt idx="4">
                  <c:v>0.06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BC3-4C6F-8337-382F0463E4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212818462680503"/>
          <c:y val="0.80948788370488955"/>
          <c:w val="0.77319048797068413"/>
          <c:h val="0.151415552739856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Montserrat" pitchFamily="2" charset="0"/>
        </a:defRPr>
      </a:pPr>
      <a:endParaRPr lang="zh-CN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429076530723"/>
          <c:y val="8.7858840130190824E-2"/>
          <c:w val="0.77538448189844034"/>
          <c:h val="0.832735405115780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0C-4260-BD78-64CD61B8B44F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>
                    <a:alpha val="9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0C-4260-BD78-64CD61B8B44F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0C-4260-BD78-64CD61B8B44F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0C-4260-BD78-64CD61B8B44F}"/>
              </c:ext>
            </c:extLst>
          </c:dPt>
          <c:dPt>
            <c:idx val="4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C0C-4260-BD78-64CD61B8B44F}"/>
              </c:ext>
            </c:extLst>
          </c:dPt>
          <c:dPt>
            <c:idx val="5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0C-4260-BD78-64CD61B8B44F}"/>
              </c:ext>
            </c:extLst>
          </c:dPt>
          <c:dLbls>
            <c:dLbl>
              <c:idx val="0"/>
              <c:layout>
                <c:manualLayout>
                  <c:x val="7.5923298677177314E-2"/>
                  <c:y val="-0.115521889763779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0C-4260-BD78-64CD61B8B44F}"/>
                </c:ext>
              </c:extLst>
            </c:dLbl>
            <c:dLbl>
              <c:idx val="1"/>
              <c:layout>
                <c:manualLayout>
                  <c:x val="8.4517990555920922E-2"/>
                  <c:y val="7.0646631191461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0C-4260-BD78-64CD61B8B44F}"/>
                </c:ext>
              </c:extLst>
            </c:dLbl>
            <c:dLbl>
              <c:idx val="2"/>
              <c:layout>
                <c:manualLayout>
                  <c:x val="-9.5200873613426079E-2"/>
                  <c:y val="8.2972598425196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0C-4260-BD78-64CD61B8B44F}"/>
                </c:ext>
              </c:extLst>
            </c:dLbl>
            <c:dLbl>
              <c:idx val="3"/>
              <c:layout>
                <c:manualLayout>
                  <c:x val="-7.8709348690330194E-2"/>
                  <c:y val="9.9497468846151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0C-4260-BD78-64CD61B8B44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0C-4260-BD78-64CD61B8B44F}"/>
                </c:ext>
              </c:extLst>
            </c:dLbl>
            <c:dLbl>
              <c:idx val="5"/>
              <c:layout>
                <c:manualLayout>
                  <c:x val="-0.13830195927775646"/>
                  <c:y val="-5.6000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0C-4260-BD78-64CD61B8B4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Enough to ensure that we follow the local regulation standards</c:v>
                </c:pt>
                <c:pt idx="1">
                  <c:v>According to our customers’ requirements</c:v>
                </c:pt>
                <c:pt idx="2">
                  <c:v>According to our own internal ambitions that exceed customers' minimum requirements</c:v>
                </c:pt>
                <c:pt idx="3">
                  <c:v>We do not assess it</c:v>
                </c:pt>
                <c:pt idx="4">
                  <c:v>Suppliers do not provide data when asked</c:v>
                </c:pt>
                <c:pt idx="5">
                  <c:v>I do not know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0.22</c:v>
                </c:pt>
                <c:pt idx="1">
                  <c:v>0.09</c:v>
                </c:pt>
                <c:pt idx="2">
                  <c:v>0.31</c:v>
                </c:pt>
                <c:pt idx="3">
                  <c:v>0.25</c:v>
                </c:pt>
                <c:pt idx="4">
                  <c:v>0</c:v>
                </c:pt>
                <c:pt idx="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C0C-4260-BD78-64CD61B8B4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429076530723"/>
          <c:y val="8.7858840130190824E-2"/>
          <c:w val="0.77538448189844034"/>
          <c:h val="0.832735405115780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6B-43F8-AF5B-F24DAAD5D8F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6B-43F8-AF5B-F24DAAD5D8FC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6B-43F8-AF5B-F24DAAD5D8FC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C6B-43F8-AF5B-F24DAAD5D8FC}"/>
              </c:ext>
            </c:extLst>
          </c:dPt>
          <c:dPt>
            <c:idx val="4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C6B-43F8-AF5B-F24DAAD5D8FC}"/>
              </c:ext>
            </c:extLst>
          </c:dPt>
          <c:dPt>
            <c:idx val="5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C6B-43F8-AF5B-F24DAAD5D8FC}"/>
              </c:ext>
            </c:extLst>
          </c:dPt>
          <c:dLbls>
            <c:dLbl>
              <c:idx val="0"/>
              <c:layout>
                <c:manualLayout>
                  <c:x val="8.2243025406948098E-2"/>
                  <c:y val="-0.16906170752324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6B-43F8-AF5B-F24DAAD5D8FC}"/>
                </c:ext>
              </c:extLst>
            </c:dLbl>
            <c:dLbl>
              <c:idx val="1"/>
              <c:layout>
                <c:manualLayout>
                  <c:x val="8.0208813677295862E-2"/>
                  <c:y val="-0.140955364134690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6B-43F8-AF5B-F24DAAD5D8FC}"/>
                </c:ext>
              </c:extLst>
            </c:dLbl>
            <c:dLbl>
              <c:idx val="2"/>
              <c:layout>
                <c:manualLayout>
                  <c:x val="5.4896535723089862E-2"/>
                  <c:y val="0.11831988111901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6B-43F8-AF5B-F24DAAD5D8FC}"/>
                </c:ext>
              </c:extLst>
            </c:dLbl>
            <c:dLbl>
              <c:idx val="3"/>
              <c:layout>
                <c:manualLayout>
                  <c:x val="-0.12567799190847001"/>
                  <c:y val="6.2646828504306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6B-43F8-AF5B-F24DAAD5D8FC}"/>
                </c:ext>
              </c:extLst>
            </c:dLbl>
            <c:dLbl>
              <c:idx val="4"/>
              <c:layout>
                <c:manualLayout>
                  <c:x val="-8.8397790055248615E-2"/>
                  <c:y val="-3.9154267815191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6B-43F8-AF5B-F24DAAD5D8FC}"/>
                </c:ext>
              </c:extLst>
            </c:dLbl>
            <c:dLbl>
              <c:idx val="5"/>
              <c:layout>
                <c:manualLayout>
                  <c:x val="-8.1031307550644568E-2"/>
                  <c:y val="-7.0477682067345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6B-43F8-AF5B-F24DAAD5D8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Enough to ensure that we follow the local regulation standards</c:v>
                </c:pt>
                <c:pt idx="1">
                  <c:v>According to our customers’ requirements</c:v>
                </c:pt>
                <c:pt idx="2">
                  <c:v>According to our own internal ambitions that exceed customers' minimum requirements</c:v>
                </c:pt>
                <c:pt idx="3">
                  <c:v>We do not assess it</c:v>
                </c:pt>
                <c:pt idx="4">
                  <c:v>Suppliers do not provide data when asked</c:v>
                </c:pt>
                <c:pt idx="5">
                  <c:v>I do not know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0.03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C6B-43F8-AF5B-F24DAAD5D8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407709414381024E-2"/>
          <c:y val="3.9513677811550151E-2"/>
          <c:w val="0.89844329132690881"/>
          <c:h val="0.92097264437689974"/>
        </c:manualLayout>
      </c:layout>
      <c:doughnutChart>
        <c:varyColors val="0"/>
        <c:ser>
          <c:idx val="0"/>
          <c:order val="0"/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5389-4068-B854-46E63F38585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389-4068-B854-46E63F38585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5389-4068-B854-46E63F385851}"/>
              </c:ext>
            </c:extLst>
          </c:dPt>
          <c:dPt>
            <c:idx val="4"/>
            <c:bubble3D val="0"/>
            <c:spPr>
              <a:solidFill>
                <a:srgbClr val="4C6C9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389-4068-B854-46E63F385851}"/>
              </c:ext>
            </c:extLst>
          </c:dPt>
          <c:dPt>
            <c:idx val="5"/>
            <c:bubble3D val="0"/>
            <c:spPr>
              <a:solidFill>
                <a:srgbClr val="DFE5E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5389-4068-B854-46E63F385851}"/>
              </c:ext>
            </c:extLst>
          </c:dPt>
          <c:dPt>
            <c:idx val="6"/>
            <c:bubble3D val="0"/>
            <c:spPr>
              <a:solidFill>
                <a:srgbClr val="80808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389-4068-B854-46E63F385851}"/>
              </c:ext>
            </c:extLst>
          </c:dPt>
          <c:dLbls>
            <c:dLbl>
              <c:idx val="1"/>
              <c:layout>
                <c:manualLayout>
                  <c:x val="5.9303187546330613E-3"/>
                  <c:y val="-4.55927051671732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389-4068-B854-46E63F385851}"/>
                </c:ext>
              </c:extLst>
            </c:dLbl>
            <c:dLbl>
              <c:idx val="2"/>
              <c:layout>
                <c:manualLayout>
                  <c:x val="1.4084507042253521E-2"/>
                  <c:y val="1.2158054711246201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389-4068-B854-46E63F385851}"/>
                </c:ext>
              </c:extLst>
            </c:dLbl>
            <c:dLbl>
              <c:idx val="3"/>
              <c:layout>
                <c:manualLayout>
                  <c:x val="-7.4128984432913266E-3"/>
                  <c:y val="1.2917933130699088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389-4068-B854-46E63F385851}"/>
                </c:ext>
              </c:extLst>
            </c:dLbl>
            <c:dLbl>
              <c:idx val="4"/>
              <c:layout>
                <c:manualLayout>
                  <c:x val="-1.1860637509266123E-2"/>
                  <c:y val="-6.8389057750759879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5389-4068-B854-46E63F385851}"/>
                </c:ext>
              </c:extLst>
            </c:dLbl>
            <c:dLbl>
              <c:idx val="6"/>
              <c:layout>
                <c:manualLayout>
                  <c:x val="-8.1541882876204601E-3"/>
                  <c:y val="-2.9635258358662615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5389-4068-B854-46E63F3858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Sheet1!$A$1:$A$7</c:f>
              <c:numCache>
                <c:formatCode>General</c:formatCode>
                <c:ptCount val="7"/>
                <c:pt idx="1">
                  <c:v>32</c:v>
                </c:pt>
                <c:pt idx="2">
                  <c:v>9</c:v>
                </c:pt>
                <c:pt idx="3">
                  <c:v>32</c:v>
                </c:pt>
                <c:pt idx="4">
                  <c:v>15</c:v>
                </c:pt>
                <c:pt idx="5">
                  <c:v>2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89-4068-B854-46E63F385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983606557377046E-2"/>
          <c:y val="3.8834951456310676E-2"/>
          <c:w val="0.92026825633383014"/>
          <c:h val="0.92233009708737868"/>
        </c:manualLayout>
      </c:layout>
      <c:doughnutChart>
        <c:varyColors val="0"/>
        <c:ser>
          <c:idx val="0"/>
          <c:order val="0"/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FD81-4DBA-8E77-81B0C630A79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D81-4DBA-8E77-81B0C630A79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FD81-4DBA-8E77-81B0C630A791}"/>
              </c:ext>
            </c:extLst>
          </c:dPt>
          <c:dPt>
            <c:idx val="4"/>
            <c:bubble3D val="0"/>
            <c:spPr>
              <a:solidFill>
                <a:srgbClr val="4C6C9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FD81-4DBA-8E77-81B0C630A791}"/>
              </c:ext>
            </c:extLst>
          </c:dPt>
          <c:dPt>
            <c:idx val="5"/>
            <c:bubble3D val="0"/>
            <c:spPr>
              <a:solidFill>
                <a:srgbClr val="DFE5E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FD81-4DBA-8E77-81B0C630A791}"/>
              </c:ext>
            </c:extLst>
          </c:dPt>
          <c:dPt>
            <c:idx val="6"/>
            <c:bubble3D val="0"/>
            <c:spPr>
              <a:solidFill>
                <a:srgbClr val="80808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FD81-4DBA-8E77-81B0C630A791}"/>
              </c:ext>
            </c:extLst>
          </c:dPt>
          <c:dLbls>
            <c:dLbl>
              <c:idx val="1"/>
              <c:layout>
                <c:manualLayout>
                  <c:x val="1.0432190760059613E-2"/>
                  <c:y val="-8.961911874533233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D81-4DBA-8E77-81B0C630A791}"/>
                </c:ext>
              </c:extLst>
            </c:dLbl>
            <c:dLbl>
              <c:idx val="2"/>
              <c:layout>
                <c:manualLayout>
                  <c:x val="1.4903129657228018E-2"/>
                  <c:y val="1.2696041822255415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D81-4DBA-8E77-81B0C630A791}"/>
                </c:ext>
              </c:extLst>
            </c:dLbl>
            <c:dLbl>
              <c:idx val="3"/>
              <c:layout>
                <c:manualLayout>
                  <c:x val="-1.0432190760059613E-2"/>
                  <c:y val="1.4189693801344288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D81-4DBA-8E77-81B0C630A791}"/>
                </c:ext>
              </c:extLst>
            </c:dLbl>
            <c:dLbl>
              <c:idx val="4"/>
              <c:layout>
                <c:manualLayout>
                  <c:x val="-2.9061102831594635E-2"/>
                  <c:y val="-7.468259895444361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D81-4DBA-8E77-81B0C630A791}"/>
                </c:ext>
              </c:extLst>
            </c:dLbl>
            <c:dLbl>
              <c:idx val="6"/>
              <c:layout>
                <c:manualLayout>
                  <c:x val="-1.2667660208643815E-2"/>
                  <c:y val="-2.1657953696788648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D81-4DBA-8E77-81B0C630A7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Sheet1!$A$1:$A$7</c:f>
              <c:numCache>
                <c:formatCode>General</c:formatCode>
                <c:ptCount val="7"/>
                <c:pt idx="1">
                  <c:v>30</c:v>
                </c:pt>
                <c:pt idx="2">
                  <c:v>15</c:v>
                </c:pt>
                <c:pt idx="3">
                  <c:v>30</c:v>
                </c:pt>
                <c:pt idx="4">
                  <c:v>8</c:v>
                </c:pt>
                <c:pt idx="5">
                  <c:v>0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81-4DBA-8E77-81B0C630A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487579843860895E-2"/>
          <c:y val="3.8834951456310676E-2"/>
          <c:w val="0.8765081618168914"/>
          <c:h val="0.92233009708737868"/>
        </c:manualLayout>
      </c:layout>
      <c:doughnutChart>
        <c:varyColors val="0"/>
        <c:ser>
          <c:idx val="0"/>
          <c:order val="0"/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B25E-4605-9942-8B4B9FE4909A}"/>
              </c:ext>
            </c:extLst>
          </c:dPt>
          <c:dPt>
            <c:idx val="2"/>
            <c:bubble3D val="0"/>
            <c:spPr>
              <a:solidFill>
                <a:srgbClr val="E43D3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25E-4605-9942-8B4B9FE4909A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B25E-4605-9942-8B4B9FE4909A}"/>
              </c:ext>
            </c:extLst>
          </c:dPt>
          <c:dPt>
            <c:idx val="4"/>
            <c:bubble3D val="0"/>
            <c:spPr>
              <a:solidFill>
                <a:srgbClr val="4C6C9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25E-4605-9942-8B4B9FE4909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B25E-4605-9942-8B4B9FE4909A}"/>
              </c:ext>
            </c:extLst>
          </c:dPt>
          <c:dPt>
            <c:idx val="6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B25E-4605-9942-8B4B9FE4909A}"/>
              </c:ext>
            </c:extLst>
          </c:dPt>
          <c:dLbls>
            <c:dLbl>
              <c:idx val="1"/>
              <c:layout>
                <c:manualLayout>
                  <c:x val="9.9361249112845992E-3"/>
                  <c:y val="-1.6430171769977596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25E-4605-9942-8B4B9FE4909A}"/>
                </c:ext>
              </c:extLst>
            </c:dLbl>
            <c:dLbl>
              <c:idx val="2"/>
              <c:layout>
                <c:manualLayout>
                  <c:x val="1.6323633782824698E-2"/>
                  <c:y val="7.468259895444362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25E-4605-9942-8B4B9FE4909A}"/>
                </c:ext>
              </c:extLst>
            </c:dLbl>
            <c:dLbl>
              <c:idx val="3"/>
              <c:layout>
                <c:manualLayout>
                  <c:x val="-7.0972320794889989E-3"/>
                  <c:y val="1.1202389843166542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B25E-4605-9942-8B4B9FE4909A}"/>
                </c:ext>
              </c:extLst>
            </c:dLbl>
            <c:dLbl>
              <c:idx val="4"/>
              <c:layout>
                <c:manualLayout>
                  <c:x val="-9.2264017033356991E-3"/>
                  <c:y val="-9.7087378640776691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25E-4605-9942-8B4B9FE4909A}"/>
                </c:ext>
              </c:extLst>
            </c:dLbl>
            <c:dLbl>
              <c:idx val="6"/>
              <c:layout>
                <c:manualLayout>
                  <c:x val="-8.516678495386799E-3"/>
                  <c:y val="-3.1366691560866321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25E-4605-9942-8B4B9FE4909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Sheet1!$A$1:$A$7</c:f>
              <c:numCache>
                <c:formatCode>General</c:formatCode>
                <c:ptCount val="7"/>
                <c:pt idx="1">
                  <c:v>19</c:v>
                </c:pt>
                <c:pt idx="2">
                  <c:v>16</c:v>
                </c:pt>
                <c:pt idx="3">
                  <c:v>46</c:v>
                </c:pt>
                <c:pt idx="4">
                  <c:v>10</c:v>
                </c:pt>
                <c:pt idx="5">
                  <c:v>0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5E-4605-9942-8B4B9FE49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927641099855286E-2"/>
          <c:y val="3.8235294117647062E-2"/>
          <c:w val="0.90882778581765555"/>
          <c:h val="0.92352941176470593"/>
        </c:manualLayout>
      </c:layout>
      <c:doughnutChart>
        <c:varyColors val="0"/>
        <c:ser>
          <c:idx val="0"/>
          <c:order val="0"/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1E73-4ADB-ADF0-75F5A4A602CA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1E73-4ADB-ADF0-75F5A4A602CA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1E73-4ADB-ADF0-75F5A4A602CA}"/>
              </c:ext>
            </c:extLst>
          </c:dPt>
          <c:dPt>
            <c:idx val="4"/>
            <c:bubble3D val="0"/>
            <c:spPr>
              <a:solidFill>
                <a:srgbClr val="4C6C9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1E73-4ADB-ADF0-75F5A4A602CA}"/>
              </c:ext>
            </c:extLst>
          </c:dPt>
          <c:dPt>
            <c:idx val="5"/>
            <c:bubble3D val="0"/>
            <c:spPr>
              <a:solidFill>
                <a:srgbClr val="DFE5E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1E73-4ADB-ADF0-75F5A4A602CA}"/>
              </c:ext>
            </c:extLst>
          </c:dPt>
          <c:dPt>
            <c:idx val="6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1E73-4ADB-ADF0-75F5A4A602CA}"/>
              </c:ext>
            </c:extLst>
          </c:dPt>
          <c:dLbls>
            <c:dLbl>
              <c:idx val="1"/>
              <c:layout>
                <c:manualLayout>
                  <c:x val="1.2301013024602027E-2"/>
                  <c:y val="-9.5588235294117654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1E73-4ADB-ADF0-75F5A4A602CA}"/>
                </c:ext>
              </c:extLst>
            </c:dLbl>
            <c:dLbl>
              <c:idx val="2"/>
              <c:layout>
                <c:manualLayout>
                  <c:x val="1.6642547033285094E-2"/>
                  <c:y val="1.1764705882352941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E73-4ADB-ADF0-75F5A4A602CA}"/>
                </c:ext>
              </c:extLst>
            </c:dLbl>
            <c:dLbl>
              <c:idx val="3"/>
              <c:layout>
                <c:manualLayout>
                  <c:x val="-5.7887120115774236E-3"/>
                  <c:y val="2.5735294117647058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1E73-4ADB-ADF0-75F5A4A602CA}"/>
                </c:ext>
              </c:extLst>
            </c:dLbl>
            <c:dLbl>
              <c:idx val="4"/>
              <c:layout>
                <c:manualLayout>
                  <c:x val="-2.0984081041968163E-2"/>
                  <c:y val="-7.3529411764705881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1E73-4ADB-ADF0-75F5A4A602CA}"/>
                </c:ext>
              </c:extLst>
            </c:dLbl>
            <c:dLbl>
              <c:idx val="6"/>
              <c:layout>
                <c:manualLayout>
                  <c:x val="-1.0130246020260492E-2"/>
                  <c:y val="-1.6911764705882352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1E73-4ADB-ADF0-75F5A4A602C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Sheet1!$A$1:$A$7</c:f>
              <c:numCache>
                <c:formatCode>General</c:formatCode>
                <c:ptCount val="7"/>
                <c:pt idx="1">
                  <c:v>31</c:v>
                </c:pt>
                <c:pt idx="2">
                  <c:v>9</c:v>
                </c:pt>
                <c:pt idx="3">
                  <c:v>26</c:v>
                </c:pt>
                <c:pt idx="4">
                  <c:v>15</c:v>
                </c:pt>
                <c:pt idx="5">
                  <c:v>0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73-4ADB-ADF0-75F5A4A60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234952864394488E-2"/>
          <c:y val="3.8235294117647062E-2"/>
          <c:w val="0.91080493110949967"/>
          <c:h val="0.92352941176470593"/>
        </c:manualLayout>
      </c:layout>
      <c:doughnutChart>
        <c:varyColors val="0"/>
        <c:ser>
          <c:idx val="0"/>
          <c:order val="0"/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21C1-4F15-A66A-62D18DFFFF1E}"/>
              </c:ext>
            </c:extLst>
          </c:dPt>
          <c:dPt>
            <c:idx val="2"/>
            <c:bubble3D val="0"/>
            <c:spPr>
              <a:solidFill>
                <a:srgbClr val="E43D3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1C1-4F15-A66A-62D18DFFFF1E}"/>
              </c:ext>
            </c:extLst>
          </c:dPt>
          <c:dPt>
            <c:idx val="3"/>
            <c:bubble3D val="0"/>
            <c:spPr>
              <a:solidFill>
                <a:srgbClr val="FFD6D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21C1-4F15-A66A-62D18DFFFF1E}"/>
              </c:ext>
            </c:extLst>
          </c:dPt>
          <c:dPt>
            <c:idx val="4"/>
            <c:bubble3D val="0"/>
            <c:spPr>
              <a:solidFill>
                <a:srgbClr val="4C6C9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1C1-4F15-A66A-62D18DFFFF1E}"/>
              </c:ext>
            </c:extLst>
          </c:dPt>
          <c:dPt>
            <c:idx val="5"/>
            <c:bubble3D val="0"/>
            <c:spPr>
              <a:solidFill>
                <a:srgbClr val="DFE5E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21C1-4F15-A66A-62D18DFFFF1E}"/>
              </c:ext>
            </c:extLst>
          </c:dPt>
          <c:dPt>
            <c:idx val="6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1C1-4F15-A66A-62D18DFFFF1E}"/>
              </c:ext>
            </c:extLst>
          </c:dPt>
          <c:dLbls>
            <c:dLbl>
              <c:idx val="1"/>
              <c:layout>
                <c:manualLayout>
                  <c:x val="-4.3509789702683103E-3"/>
                  <c:y val="7.3529411764705881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1C1-4F15-A66A-62D18DFFFF1E}"/>
                </c:ext>
              </c:extLst>
            </c:dLbl>
            <c:dLbl>
              <c:idx val="2"/>
              <c:layout>
                <c:manualLayout>
                  <c:x val="-7.2516316171138508E-4"/>
                  <c:y val="-2.2058823529411764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1C1-4F15-A66A-62D18DFFFF1E}"/>
                </c:ext>
              </c:extLst>
            </c:dLbl>
            <c:dLbl>
              <c:idx val="3"/>
              <c:layout>
                <c:manualLayout>
                  <c:x val="-2.9006526468455403E-3"/>
                  <c:y val="5.1470588235294117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1C1-4F15-A66A-62D18DFFFF1E}"/>
                </c:ext>
              </c:extLst>
            </c:dLbl>
            <c:dLbl>
              <c:idx val="4"/>
              <c:layout>
                <c:manualLayout>
                  <c:x val="-1.2327773749093546E-2"/>
                  <c:y val="1.4705882352941176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1C1-4F15-A66A-62D18DFFFF1E}"/>
                </c:ext>
              </c:extLst>
            </c:dLbl>
            <c:dLbl>
              <c:idx val="6"/>
              <c:layout>
                <c:manualLayout>
                  <c:x val="3.6258158085569255E-3"/>
                  <c:y val="1.4705882352941176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1C1-4F15-A66A-62D18DFFFF1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Sheet1!$A$1:$A$7</c:f>
              <c:numCache>
                <c:formatCode>General</c:formatCode>
                <c:ptCount val="7"/>
                <c:pt idx="1">
                  <c:v>33</c:v>
                </c:pt>
                <c:pt idx="2">
                  <c:v>10</c:v>
                </c:pt>
                <c:pt idx="3">
                  <c:v>28.000000000000004</c:v>
                </c:pt>
                <c:pt idx="4">
                  <c:v>3</c:v>
                </c:pt>
                <c:pt idx="5">
                  <c:v>0</c:v>
                </c:pt>
                <c:pt idx="6">
                  <c:v>28.000000000000004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C1-4F15-A66A-62D18DFFF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1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615176151761516E-2"/>
          <c:y val="3.3248081841432228E-2"/>
          <c:w val="0.964769647696477"/>
          <c:h val="0.9335038363171355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48170731707317072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E8E-43F5-BD17-901EDB4849FA}"/>
                </c:ext>
              </c:extLst>
            </c:dLbl>
            <c:dLbl>
              <c:idx val="1"/>
              <c:layout>
                <c:manualLayout>
                  <c:x val="0.14668021680216803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EE8E-43F5-BD17-901EDB4849FA}"/>
                </c:ext>
              </c:extLst>
            </c:dLbl>
            <c:dLbl>
              <c:idx val="2"/>
              <c:layout>
                <c:manualLayout>
                  <c:x val="2.7100271002710029E-2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EE8E-43F5-BD17-901EDB4849F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76</c:v>
                </c:pt>
                <c:pt idx="1">
                  <c:v>21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8E-43F5-BD17-901EDB4849FA}"/>
            </c:ext>
          </c:extLst>
        </c:ser>
        <c:ser>
          <c:idx val="1"/>
          <c:order val="1"/>
          <c:spPr>
            <a:solidFill>
              <a:srgbClr val="E43D3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44613821138211385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EE8E-43F5-BD17-901EDB4849FA}"/>
                </c:ext>
              </c:extLst>
            </c:dLbl>
            <c:dLbl>
              <c:idx val="1"/>
              <c:layout>
                <c:manualLayout>
                  <c:x val="0.1443089430894309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EE8E-43F5-BD17-901EDB4849FA}"/>
                </c:ext>
              </c:extLst>
            </c:dLbl>
            <c:dLbl>
              <c:idx val="2"/>
              <c:layout>
                <c:manualLayout>
                  <c:x val="4.573170731707317E-2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EE8E-43F5-BD17-901EDB4849FA}"/>
                </c:ext>
              </c:extLst>
            </c:dLbl>
            <c:dLbl>
              <c:idx val="3"/>
              <c:layout>
                <c:manualLayout>
                  <c:x val="4.573170731707317E-2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EE8E-43F5-BD17-901EDB4849F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Sheet1!$A$2:$D$2</c:f>
              <c:numCache>
                <c:formatCode>General</c:formatCode>
                <c:ptCount val="4"/>
                <c:pt idx="0">
                  <c:v>70</c:v>
                </c:pt>
                <c:pt idx="1">
                  <c:v>20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8E-43F5-BD17-901EDB4849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33576319"/>
        <c:axId val="1"/>
      </c:barChart>
      <c:catAx>
        <c:axId val="533576319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635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80"/>
          <c:min val="0"/>
        </c:scaling>
        <c:delete val="0"/>
        <c:axPos val="t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533576319"/>
        <c:crosses val="min"/>
        <c:crossBetween val="between"/>
        <c:majorUnit val="5"/>
      </c:valAx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234952864394488E-2"/>
          <c:y val="3.8235294117647062E-2"/>
          <c:w val="0.91080493110949967"/>
          <c:h val="0.92352941176470593"/>
        </c:manualLayout>
      </c:layout>
      <c:doughnutChart>
        <c:varyColors val="0"/>
        <c:ser>
          <c:idx val="0"/>
          <c:order val="0"/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FA6E-40E2-860D-6A9D9606E371}"/>
              </c:ext>
            </c:extLst>
          </c:dPt>
          <c:dPt>
            <c:idx val="2"/>
            <c:bubble3D val="0"/>
            <c:spPr>
              <a:solidFill>
                <a:srgbClr val="E43D3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A6E-40E2-860D-6A9D9606E371}"/>
              </c:ext>
            </c:extLst>
          </c:dPt>
          <c:dPt>
            <c:idx val="3"/>
            <c:bubble3D val="0"/>
            <c:spPr>
              <a:solidFill>
                <a:srgbClr val="FFD6D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FA6E-40E2-860D-6A9D9606E371}"/>
              </c:ext>
            </c:extLst>
          </c:dPt>
          <c:dPt>
            <c:idx val="4"/>
            <c:bubble3D val="0"/>
            <c:spPr>
              <a:solidFill>
                <a:srgbClr val="4C6C9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FA6E-40E2-860D-6A9D9606E371}"/>
              </c:ext>
            </c:extLst>
          </c:dPt>
          <c:dPt>
            <c:idx val="5"/>
            <c:bubble3D val="0"/>
            <c:spPr>
              <a:solidFill>
                <a:srgbClr val="DFE5E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FA6E-40E2-860D-6A9D9606E371}"/>
              </c:ext>
            </c:extLst>
          </c:dPt>
          <c:dPt>
            <c:idx val="6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FA6E-40E2-860D-6A9D9606E371}"/>
              </c:ext>
            </c:extLst>
          </c:dPt>
          <c:dLbls>
            <c:dLbl>
              <c:idx val="1"/>
              <c:layout>
                <c:manualLayout>
                  <c:x val="7.9767947788252358E-3"/>
                  <c:y val="-6.6176470588235293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A6E-40E2-860D-6A9D9606E371}"/>
                </c:ext>
              </c:extLst>
            </c:dLbl>
            <c:dLbl>
              <c:idx val="2"/>
              <c:layout>
                <c:manualLayout>
                  <c:x val="9.4271211022480053E-3"/>
                  <c:y val="7.3529411764705881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A6E-40E2-860D-6A9D9606E371}"/>
                </c:ext>
              </c:extLst>
            </c:dLbl>
            <c:dLbl>
              <c:idx val="3"/>
              <c:layout>
                <c:manualLayout>
                  <c:x val="-7.9767947788252358E-3"/>
                  <c:y val="1.8382352941176471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A6E-40E2-860D-6A9D9606E371}"/>
                </c:ext>
              </c:extLst>
            </c:dLbl>
            <c:dLbl>
              <c:idx val="4"/>
              <c:layout>
                <c:manualLayout>
                  <c:x val="-2.6105873821609862E-2"/>
                  <c:y val="5.1470588235294117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A6E-40E2-860D-6A9D9606E371}"/>
                </c:ext>
              </c:extLst>
            </c:dLbl>
            <c:dLbl>
              <c:idx val="6"/>
              <c:layout>
                <c:manualLayout>
                  <c:x val="-7.251631617113851E-3"/>
                  <c:y val="-7.3529411764705881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A6E-40E2-860D-6A9D9606E3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Sheet1!$A$1:$A$7</c:f>
              <c:numCache>
                <c:formatCode>General</c:formatCode>
                <c:ptCount val="7"/>
                <c:pt idx="1">
                  <c:v>33</c:v>
                </c:pt>
                <c:pt idx="2">
                  <c:v>10</c:v>
                </c:pt>
                <c:pt idx="3">
                  <c:v>28.000000000000004</c:v>
                </c:pt>
                <c:pt idx="4">
                  <c:v>3</c:v>
                </c:pt>
                <c:pt idx="5">
                  <c:v>0</c:v>
                </c:pt>
                <c:pt idx="6">
                  <c:v>28.000000000000004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6E-40E2-860D-6A9D9606E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89884546640259E-2"/>
          <c:y val="0.12036385594595514"/>
          <c:w val="0.95266295255109368"/>
          <c:h val="0.53257908587664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Europe</c:v>
                </c:pt>
                <c:pt idx="1">
                  <c:v>China</c:v>
                </c:pt>
                <c:pt idx="2">
                  <c:v>Vietnam</c:v>
                </c:pt>
                <c:pt idx="3">
                  <c:v>United States</c:v>
                </c:pt>
                <c:pt idx="4">
                  <c:v>Mexico</c:v>
                </c:pt>
                <c:pt idx="5">
                  <c:v>Turkey</c:v>
                </c:pt>
                <c:pt idx="6">
                  <c:v>Philippines</c:v>
                </c:pt>
                <c:pt idx="7">
                  <c:v>India</c:v>
                </c:pt>
                <c:pt idx="8">
                  <c:v>Malaysia</c:v>
                </c:pt>
                <c:pt idx="9">
                  <c:v>Bangladesh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0.6</c:v>
                </c:pt>
                <c:pt idx="1">
                  <c:v>0.53</c:v>
                </c:pt>
                <c:pt idx="2">
                  <c:v>0.21</c:v>
                </c:pt>
                <c:pt idx="3">
                  <c:v>0.15</c:v>
                </c:pt>
                <c:pt idx="4">
                  <c:v>0.09</c:v>
                </c:pt>
                <c:pt idx="5">
                  <c:v>0.09</c:v>
                </c:pt>
                <c:pt idx="6">
                  <c:v>0.08</c:v>
                </c:pt>
                <c:pt idx="7">
                  <c:v>0.06</c:v>
                </c:pt>
                <c:pt idx="8">
                  <c:v>0.06</c:v>
                </c:pt>
                <c:pt idx="9">
                  <c:v>0.05</c:v>
                </c:pt>
                <c:pt idx="1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43-45A7-AFC4-184F45530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5"/>
        <c:axId val="16224591"/>
        <c:axId val="16230831"/>
      </c:barChart>
      <c:catAx>
        <c:axId val="16224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16230831"/>
        <c:crosses val="autoZero"/>
        <c:auto val="1"/>
        <c:lblAlgn val="ctr"/>
        <c:lblOffset val="100"/>
        <c:noMultiLvlLbl val="0"/>
      </c:catAx>
      <c:valAx>
        <c:axId val="1623083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224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47825694200239"/>
          <c:y val="0.25405423819203676"/>
          <c:w val="0.43350534422072456"/>
          <c:h val="0.64195721722235566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rgbClr val="FFD6D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Sheet1!$A$2:$A$4</c:f>
              <c:strCache>
                <c:ptCount val="3"/>
                <c:pt idx="0">
                  <c:v>More Important</c:v>
                </c:pt>
                <c:pt idx="1">
                  <c:v>Samely Important</c:v>
                </c:pt>
                <c:pt idx="2">
                  <c:v>Less Important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0.22</c:v>
                </c:pt>
                <c:pt idx="1">
                  <c:v>0.52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27-4531-9601-863710373B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5608060368885119E-3"/>
                  <c:y val="0.119346811143656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27-4531-9601-863710373BA2}"/>
                </c:ext>
              </c:extLst>
            </c:dLbl>
            <c:dLbl>
              <c:idx val="1"/>
              <c:layout>
                <c:manualLayout>
                  <c:x val="-8.9628211291097909E-2"/>
                  <c:y val="-5.2214229875349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27-4531-9601-863710373BA2}"/>
                </c:ext>
              </c:extLst>
            </c:dLbl>
            <c:dLbl>
              <c:idx val="2"/>
              <c:layout>
                <c:manualLayout>
                  <c:x val="7.6824181106654888E-3"/>
                  <c:y val="-3.7295878482392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27-4531-9601-863710373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More Important</c:v>
                </c:pt>
                <c:pt idx="1">
                  <c:v>Samely Important</c:v>
                </c:pt>
                <c:pt idx="2">
                  <c:v>Less Important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</c:v>
                </c:pt>
                <c:pt idx="1">
                  <c:v>0.57999999999999996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27-4531-9601-863710373B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85484976"/>
        <c:axId val="85481136"/>
      </c:radarChart>
      <c:catAx>
        <c:axId val="8548497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5481136"/>
        <c:crosses val="autoZero"/>
        <c:auto val="1"/>
        <c:lblAlgn val="ctr"/>
        <c:lblOffset val="100"/>
        <c:noMultiLvlLbl val="0"/>
      </c:catAx>
      <c:valAx>
        <c:axId val="85481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548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47825694200239"/>
          <c:y val="0.25405423819203676"/>
          <c:w val="0.43350534422072456"/>
          <c:h val="0.64195721722235566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rgbClr val="FFD6D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Sheet1!$A$2:$A$4</c:f>
              <c:strCache>
                <c:ptCount val="3"/>
                <c:pt idx="0">
                  <c:v>More Important</c:v>
                </c:pt>
                <c:pt idx="1">
                  <c:v>Samely Important</c:v>
                </c:pt>
                <c:pt idx="2">
                  <c:v>Less Important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0.44</c:v>
                </c:pt>
                <c:pt idx="1">
                  <c:v>0.38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75-4AD2-990E-F8AA90BC12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5.1216120737770238E-3"/>
                  <c:y val="0.13053557468837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75-4AD2-990E-F8AA90BC1282}"/>
                </c:ext>
              </c:extLst>
            </c:dLbl>
            <c:dLbl>
              <c:idx val="1"/>
              <c:layout>
                <c:manualLayout>
                  <c:x val="-3.0729672442662143E-2"/>
                  <c:y val="-9.6969284054220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75-4AD2-990E-F8AA90BC1282}"/>
                </c:ext>
              </c:extLst>
            </c:dLbl>
            <c:dLbl>
              <c:idx val="2"/>
              <c:layout>
                <c:manualLayout>
                  <c:x val="7.6824181106655356E-2"/>
                  <c:y val="-5.2214229875349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75-4AD2-990E-F8AA90BC12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More Important</c:v>
                </c:pt>
                <c:pt idx="1">
                  <c:v>Samely Important</c:v>
                </c:pt>
                <c:pt idx="2">
                  <c:v>Less Important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0.35</c:v>
                </c:pt>
                <c:pt idx="1">
                  <c:v>0.48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75-4AD2-990E-F8AA90BC12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85484976"/>
        <c:axId val="85481136"/>
      </c:radarChart>
      <c:catAx>
        <c:axId val="8548497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5481136"/>
        <c:crosses val="autoZero"/>
        <c:auto val="1"/>
        <c:lblAlgn val="ctr"/>
        <c:lblOffset val="100"/>
        <c:noMultiLvlLbl val="0"/>
      </c:catAx>
      <c:valAx>
        <c:axId val="85481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54849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1275942779898116"/>
          <c:y val="0.81326687814702325"/>
          <c:w val="0.27824185945973851"/>
          <c:h val="6.28817321263173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47825694200239"/>
          <c:y val="0.25405423819203676"/>
          <c:w val="0.43350534422072456"/>
          <c:h val="0.64195721722235566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rgbClr val="FFD6D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Sheet1!$A$2:$A$4</c:f>
              <c:strCache>
                <c:ptCount val="3"/>
                <c:pt idx="0">
                  <c:v>More Important</c:v>
                </c:pt>
                <c:pt idx="1">
                  <c:v>Samely Important</c:v>
                </c:pt>
                <c:pt idx="2">
                  <c:v>Less Important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0.41</c:v>
                </c:pt>
                <c:pt idx="1">
                  <c:v>0.5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B7-42B9-A578-814926E936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7.6824181106655356E-3"/>
                  <c:y val="0.13426516253661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B7-42B9-A578-814926E93636}"/>
                </c:ext>
              </c:extLst>
            </c:dLbl>
            <c:dLbl>
              <c:idx val="1"/>
              <c:layout>
                <c:manualLayout>
                  <c:x val="-8.7067405254209501E-2"/>
                  <c:y val="-3.3566290634153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B7-42B9-A578-814926E93636}"/>
                </c:ext>
              </c:extLst>
            </c:dLbl>
            <c:dLbl>
              <c:idx val="2"/>
              <c:layout>
                <c:manualLayout>
                  <c:x val="2.5608060368885119E-3"/>
                  <c:y val="-7.45917569647850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B7-42B9-A578-814926E936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More Important</c:v>
                </c:pt>
                <c:pt idx="1">
                  <c:v>Samely Important</c:v>
                </c:pt>
                <c:pt idx="2">
                  <c:v>Less Important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0.38</c:v>
                </c:pt>
                <c:pt idx="1">
                  <c:v>0.52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B7-42B9-A578-814926E936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85484976"/>
        <c:axId val="85481136"/>
      </c:radarChart>
      <c:catAx>
        <c:axId val="8548497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5481136"/>
        <c:crosses val="autoZero"/>
        <c:auto val="1"/>
        <c:lblAlgn val="ctr"/>
        <c:lblOffset val="100"/>
        <c:noMultiLvlLbl val="0"/>
      </c:catAx>
      <c:valAx>
        <c:axId val="85481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54849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6449643947100712E-2"/>
          <c:y val="3.3376123234916559E-2"/>
          <c:w val="0.9471007121057986"/>
          <c:h val="0.933247753530166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11088504577822991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30C-4F63-A1D1-6129B1DA1A97}"/>
                </c:ext>
              </c:extLst>
            </c:dLbl>
            <c:dLbl>
              <c:idx val="1"/>
              <c:layout>
                <c:manualLayout>
                  <c:x val="0.31027466937945064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30C-4F63-A1D1-6129B1DA1A9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10</c:v>
                </c:pt>
                <c:pt idx="1">
                  <c:v>35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0C-4F63-A1D1-6129B1DA1A97}"/>
            </c:ext>
          </c:extLst>
        </c:ser>
        <c:ser>
          <c:idx val="1"/>
          <c:order val="1"/>
          <c:spPr>
            <a:solidFill>
              <a:srgbClr val="E43D30"/>
            </a:solidFill>
            <a:ln>
              <a:noFill/>
            </a:ln>
          </c:spPr>
          <c:invertIfNegative val="0"/>
          <c:dLbls>
            <c:dLbl>
              <c:idx val="2"/>
              <c:layout>
                <c:manualLayout>
                  <c:x val="0.44455747711088506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C30C-4F63-A1D1-6129B1DA1A9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57.999999999999993</c:v>
                </c:pt>
                <c:pt idx="1">
                  <c:v>48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0C-4F63-A1D1-6129B1DA1A97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28636826042726349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30C-4F63-A1D1-6129B1DA1A97}"/>
                </c:ext>
              </c:extLst>
            </c:dLbl>
            <c:dLbl>
              <c:idx val="2"/>
              <c:layout>
                <c:manualLayout>
                  <c:x val="0.11088504577822991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C30C-4F63-A1D1-6129B1DA1A9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Sheet1!$A$3:$C$3</c:f>
              <c:numCache>
                <c:formatCode>General</c:formatCode>
                <c:ptCount val="3"/>
                <c:pt idx="0">
                  <c:v>32</c:v>
                </c:pt>
                <c:pt idx="1">
                  <c:v>56.999999999999993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30C-4F63-A1D1-6129B1DA1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37637440"/>
        <c:axId val="1"/>
      </c:barChart>
      <c:catAx>
        <c:axId val="137637440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635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0"/>
          <c:min val="0"/>
        </c:scaling>
        <c:delete val="0"/>
        <c:axPos val="t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37637440"/>
        <c:crosses val="min"/>
        <c:crossBetween val="between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832091405861898E-2"/>
          <c:y val="3.3376123234916559E-2"/>
          <c:w val="0.9483358171882762"/>
          <c:h val="0.933247753530166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D6D5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22305017386984599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77F-4919-B447-EB20213A3330}"/>
                </c:ext>
              </c:extLst>
            </c:dLbl>
            <c:dLbl>
              <c:idx val="1"/>
              <c:layout>
                <c:manualLayout>
                  <c:x val="0.41579731743666171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77F-4919-B447-EB20213A3330}"/>
                </c:ext>
              </c:extLst>
            </c:dLbl>
            <c:dLbl>
              <c:idx val="2"/>
              <c:layout>
                <c:manualLayout>
                  <c:x val="0.38450074515648286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B77F-4919-B447-EB20213A333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22</c:v>
                </c:pt>
                <c:pt idx="1">
                  <c:v>44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7F-4919-B447-EB20213A3330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48186785891703926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B77F-4919-B447-EB20213A3330}"/>
                </c:ext>
              </c:extLst>
            </c:dLbl>
            <c:dLbl>
              <c:idx val="2"/>
              <c:layout>
                <c:manualLayout>
                  <c:x val="0.46597118728266268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77F-4919-B447-EB20213A333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52</c:v>
                </c:pt>
                <c:pt idx="1">
                  <c:v>38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7F-4919-B447-EB20213A3330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25832091405861896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B77F-4919-B447-EB20213A3330}"/>
                </c:ext>
              </c:extLst>
            </c:dLbl>
            <c:dLbl>
              <c:idx val="1"/>
              <c:layout>
                <c:manualLayout>
                  <c:x val="0.16790859413810233"/>
                  <c:y val="1.283697047496790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B77F-4919-B447-EB20213A333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Sheet1!$A$3:$C$3</c:f>
              <c:numCache>
                <c:formatCode>General</c:formatCode>
                <c:ptCount val="3"/>
                <c:pt idx="0">
                  <c:v>26</c:v>
                </c:pt>
                <c:pt idx="1">
                  <c:v>16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77F-4919-B447-EB20213A3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37630480"/>
        <c:axId val="1"/>
      </c:barChart>
      <c:catAx>
        <c:axId val="137630480"/>
        <c:scaling>
          <c:orientation val="maxMin"/>
        </c:scaling>
        <c:delete val="0"/>
        <c:axPos val="r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635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axMin"/>
          <c:max val="55"/>
          <c:min val="0"/>
        </c:scaling>
        <c:delete val="0"/>
        <c:axPos val="t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37630480"/>
        <c:crosses val="min"/>
        <c:crossBetween val="between"/>
        <c:majorUnit val="5"/>
      </c:valAx>
    </c:plotArea>
    <c:plotVisOnly val="0"/>
    <c:dispBlanksAs val="gap"/>
    <c:showDLblsOverMax val="1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1"/>
                </a:solidFill>
              </a:rPr>
              <a:t>China GDP Growth (YoY)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0773129255759391"/>
          <c:y val="0.18804627482187217"/>
          <c:w val="0.87487839988826388"/>
          <c:h val="0.7246934177495085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5.1987581462814299E-2"/>
                  <c:y val="-5.4525298966981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0B-4F75-8B9D-05B1DC85F79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Sheet1!$C$31:$O$31</c:f>
              <c:strCache>
                <c:ptCount val="13"/>
                <c:pt idx="0">
                  <c:v>Q2 2020</c:v>
                </c:pt>
                <c:pt idx="1">
                  <c:v>Q3 2020</c:v>
                </c:pt>
                <c:pt idx="2">
                  <c:v>Q4 2020</c:v>
                </c:pt>
                <c:pt idx="3">
                  <c:v>Q1 2021</c:v>
                </c:pt>
                <c:pt idx="4">
                  <c:v>Q2 2021</c:v>
                </c:pt>
                <c:pt idx="5">
                  <c:v>Q3 2021</c:v>
                </c:pt>
                <c:pt idx="6">
                  <c:v>Q4 2021</c:v>
                </c:pt>
                <c:pt idx="7">
                  <c:v>Q1 2022</c:v>
                </c:pt>
                <c:pt idx="8">
                  <c:v>Q2 2022</c:v>
                </c:pt>
                <c:pt idx="9">
                  <c:v>Q3 2022</c:v>
                </c:pt>
                <c:pt idx="10">
                  <c:v>Q4 2022</c:v>
                </c:pt>
                <c:pt idx="11">
                  <c:v>Q1 2023</c:v>
                </c:pt>
                <c:pt idx="12">
                  <c:v>Q2023</c:v>
                </c:pt>
              </c:strCache>
            </c:strRef>
          </c:cat>
          <c:val>
            <c:numRef>
              <c:f>Sheet1!$C$32:$O$32</c:f>
              <c:numCache>
                <c:formatCode>0.00%</c:formatCode>
                <c:ptCount val="13"/>
                <c:pt idx="0">
                  <c:v>3.1E-2</c:v>
                </c:pt>
                <c:pt idx="1">
                  <c:v>4.8000000000000001E-2</c:v>
                </c:pt>
                <c:pt idx="2">
                  <c:v>6.4000000000000001E-2</c:v>
                </c:pt>
                <c:pt idx="3">
                  <c:v>0.187</c:v>
                </c:pt>
                <c:pt idx="4">
                  <c:v>8.3000000000000004E-2</c:v>
                </c:pt>
                <c:pt idx="5">
                  <c:v>5.1999999999999998E-2</c:v>
                </c:pt>
                <c:pt idx="6">
                  <c:v>4.2999999999999997E-2</c:v>
                </c:pt>
                <c:pt idx="7">
                  <c:v>4.8000000000000001E-2</c:v>
                </c:pt>
                <c:pt idx="8">
                  <c:v>4.0000000000000001E-3</c:v>
                </c:pt>
                <c:pt idx="9">
                  <c:v>3.9E-2</c:v>
                </c:pt>
                <c:pt idx="10" formatCode="0%">
                  <c:v>2.9000000000000001E-2</c:v>
                </c:pt>
                <c:pt idx="11">
                  <c:v>4.4999999999999998E-2</c:v>
                </c:pt>
                <c:pt idx="12">
                  <c:v>6.3E-2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F7-4DDD-97F4-8FD92F7351E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764659407"/>
        <c:axId val="1764666063"/>
      </c:lineChart>
      <c:catAx>
        <c:axId val="1764659407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1764666063"/>
        <c:crosses val="autoZero"/>
        <c:auto val="1"/>
        <c:lblAlgn val="ctr"/>
        <c:lblOffset val="100"/>
        <c:noMultiLvlLbl val="0"/>
      </c:catAx>
      <c:valAx>
        <c:axId val="1764666063"/>
        <c:scaling>
          <c:orientation val="minMax"/>
          <c:max val="0.2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1764659407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ontserrat" panose="00000500000000000000" pitchFamily="2" charset="0"/>
        </a:defRPr>
      </a:pPr>
      <a:endParaRPr lang="zh-C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C776E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alpha val="4902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Sheet1!$M$6:$S$6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Sheet1!$M$7:$S$7</c:f>
              <c:numCache>
                <c:formatCode>General</c:formatCode>
                <c:ptCount val="7"/>
                <c:pt idx="0">
                  <c:v>120</c:v>
                </c:pt>
                <c:pt idx="1">
                  <c:v>186</c:v>
                </c:pt>
                <c:pt idx="2">
                  <c:v>224</c:v>
                </c:pt>
                <c:pt idx="3">
                  <c:v>251</c:v>
                </c:pt>
                <c:pt idx="4">
                  <c:v>301</c:v>
                </c:pt>
                <c:pt idx="5">
                  <c:v>223</c:v>
                </c:pt>
                <c:pt idx="6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B-4731-AB86-8EE538554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75440"/>
        <c:axId val="1535423471"/>
      </c:barChart>
      <c:catAx>
        <c:axId val="20417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1535423471"/>
        <c:crosses val="autoZero"/>
        <c:auto val="1"/>
        <c:lblAlgn val="ctr"/>
        <c:lblOffset val="100"/>
        <c:noMultiLvlLbl val="0"/>
      </c:catAx>
      <c:valAx>
        <c:axId val="15354234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Mongolian Baiti" panose="03000500000000000000" pitchFamily="66" charset="0"/>
              </a:defRPr>
            </a:pPr>
            <a:endParaRPr lang="zh-CN"/>
          </a:p>
        </c:txPr>
        <c:crossAx val="20417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08178330291311E-2"/>
          <c:y val="4.8999020019599611E-2"/>
          <c:w val="0.89608169584799691"/>
          <c:h val="0.810738391531381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'[Unicorns by country H12023.xlsx]Sheet2'!$B$11</c:f>
              <c:strCache>
                <c:ptCount val="1"/>
                <c:pt idx="0">
                  <c:v>List 4A (7.5% tarrifs)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'[Unicorns by country H12023.xlsx]Sheet2'!$C$10:$H$10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'[Unicorns by country H12023.xlsx]Sheet2'!$C$11:$H$11</c:f>
              <c:numCache>
                <c:formatCode>General</c:formatCode>
                <c:ptCount val="6"/>
                <c:pt idx="0">
                  <c:v>102</c:v>
                </c:pt>
                <c:pt idx="1">
                  <c:v>106</c:v>
                </c:pt>
                <c:pt idx="2">
                  <c:v>99</c:v>
                </c:pt>
                <c:pt idx="3">
                  <c:v>91</c:v>
                </c:pt>
                <c:pt idx="4">
                  <c:v>96</c:v>
                </c:pt>
                <c:pt idx="5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7E-42A0-94D1-1A33A3F1C3FA}"/>
            </c:ext>
          </c:extLst>
        </c:ser>
        <c:ser>
          <c:idx val="1"/>
          <c:order val="1"/>
          <c:tx>
            <c:strRef>
              <c:f>'[Unicorns by country H12023.xlsx]Sheet2'!$B$12</c:f>
              <c:strCache>
                <c:ptCount val="1"/>
                <c:pt idx="0">
                  <c:v>List 1,2,3 (25% tarrifs)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'[Unicorns by country H12023.xlsx]Sheet2'!$C$10:$H$10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'[Unicorns by country H12023.xlsx]Sheet2'!$C$12:$H$12</c:f>
              <c:numCache>
                <c:formatCode>General</c:formatCode>
                <c:ptCount val="6"/>
                <c:pt idx="0">
                  <c:v>235</c:v>
                </c:pt>
                <c:pt idx="1">
                  <c:v>257</c:v>
                </c:pt>
                <c:pt idx="2">
                  <c:v>175</c:v>
                </c:pt>
                <c:pt idx="3">
                  <c:v>156</c:v>
                </c:pt>
                <c:pt idx="4">
                  <c:v>176</c:v>
                </c:pt>
                <c:pt idx="5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7E-42A0-94D1-1A33A3F1C3FA}"/>
            </c:ext>
          </c:extLst>
        </c:ser>
        <c:ser>
          <c:idx val="2"/>
          <c:order val="2"/>
          <c:tx>
            <c:strRef>
              <c:f>'[Unicorns by country H12023.xlsx]Sheet2'!$B$13</c:f>
              <c:strCache>
                <c:ptCount val="1"/>
                <c:pt idx="0">
                  <c:v>No Trade War Tarrifs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'[Unicorns by country H12023.xlsx]Sheet2'!$C$10:$H$10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'[Unicorns by country H12023.xlsx]Sheet2'!$C$13:$H$13</c:f>
              <c:numCache>
                <c:formatCode>General</c:formatCode>
                <c:ptCount val="6"/>
                <c:pt idx="0">
                  <c:v>169</c:v>
                </c:pt>
                <c:pt idx="1">
                  <c:v>175</c:v>
                </c:pt>
                <c:pt idx="2">
                  <c:v>174</c:v>
                </c:pt>
                <c:pt idx="3">
                  <c:v>185</c:v>
                </c:pt>
                <c:pt idx="4">
                  <c:v>233</c:v>
                </c:pt>
                <c:pt idx="5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7E-42A0-94D1-1A33A3F1C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4670544"/>
        <c:axId val="1633842783"/>
      </c:barChart>
      <c:catAx>
        <c:axId val="32467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1633842783"/>
        <c:crosses val="autoZero"/>
        <c:auto val="1"/>
        <c:lblAlgn val="ctr"/>
        <c:lblOffset val="100"/>
        <c:noMultiLvlLbl val="0"/>
      </c:catAx>
      <c:valAx>
        <c:axId val="1633842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32467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677357280307888E-2"/>
          <c:y val="3.3248081841432228E-2"/>
          <c:w val="0.96664528543938422"/>
          <c:h val="0.9335038363171355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D6D5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19852469531751121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3CC8-4CF5-A5AE-1E06E9888D87}"/>
                </c:ext>
              </c:extLst>
            </c:dLbl>
            <c:dLbl>
              <c:idx val="1"/>
              <c:layout>
                <c:manualLayout>
                  <c:x val="0.46760744066709431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3CC8-4CF5-A5AE-1E06E9888D87}"/>
                </c:ext>
              </c:extLst>
            </c:dLbl>
            <c:dLbl>
              <c:idx val="2"/>
              <c:layout>
                <c:manualLayout>
                  <c:x val="0.13341885824246311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3CC8-4CF5-A5AE-1E06E9888D87}"/>
                </c:ext>
              </c:extLst>
            </c:dLbl>
            <c:dLbl>
              <c:idx val="3"/>
              <c:layout>
                <c:manualLayout>
                  <c:x val="0.1603592046183451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3CC8-4CF5-A5AE-1E06E9888D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20</c:v>
                </c:pt>
                <c:pt idx="1">
                  <c:v>51</c:v>
                </c:pt>
                <c:pt idx="2">
                  <c:v>13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C8-4CF5-A5AE-1E06E9888D87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33867864015394483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3CC8-4CF5-A5AE-1E06E9888D87}"/>
                </c:ext>
              </c:extLst>
            </c:dLbl>
            <c:dLbl>
              <c:idx val="2"/>
              <c:layout>
                <c:manualLayout>
                  <c:x val="0.1080821039127646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3CC8-4CF5-A5AE-1E06E9888D87}"/>
                </c:ext>
              </c:extLst>
            </c:dLbl>
            <c:dLbl>
              <c:idx val="3"/>
              <c:layout>
                <c:manualLayout>
                  <c:x val="0.1603592046183451"/>
                  <c:y val="1.27877237851662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900" kern="1200">
                      <a:solidFill>
                        <a:srgbClr val="1D1D1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3CC8-4CF5-A5AE-1E06E9888D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Sheet1!$A$2:$D$2</c:f>
              <c:numCache>
                <c:formatCode>General</c:formatCode>
                <c:ptCount val="4"/>
                <c:pt idx="0">
                  <c:v>36</c:v>
                </c:pt>
                <c:pt idx="1">
                  <c:v>38</c:v>
                </c:pt>
                <c:pt idx="2">
                  <c:v>10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C8-4CF5-A5AE-1E06E9888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33580959"/>
        <c:axId val="1"/>
      </c:barChart>
      <c:catAx>
        <c:axId val="533580959"/>
        <c:scaling>
          <c:orientation val="maxMin"/>
        </c:scaling>
        <c:delete val="0"/>
        <c:axPos val="r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635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axMin"/>
          <c:max val="55"/>
          <c:min val="0"/>
        </c:scaling>
        <c:delete val="0"/>
        <c:axPos val="t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533580959"/>
        <c:crosses val="min"/>
        <c:crossBetween val="between"/>
        <c:majorUnit val="5"/>
      </c:valAx>
    </c:plotArea>
    <c:plotVisOnly val="0"/>
    <c:dispBlanksAs val="gap"/>
    <c:showDLblsOverMax val="1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Exports to US, EU, and Japan</c:v>
          </c:tx>
          <c:spPr>
            <a:ln w="381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Sheet1!$I$8:$Q$8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Sheet1!$I$14:$Q$14</c:f>
              <c:numCache>
                <c:formatCode>0.00%</c:formatCode>
                <c:ptCount val="9"/>
                <c:pt idx="0">
                  <c:v>0.39592356028254233</c:v>
                </c:pt>
                <c:pt idx="1">
                  <c:v>0.40689533858594829</c:v>
                </c:pt>
                <c:pt idx="2">
                  <c:v>0.41485032410862366</c:v>
                </c:pt>
                <c:pt idx="3">
                  <c:v>0.41572558558658307</c:v>
                </c:pt>
                <c:pt idx="4">
                  <c:v>0.39642155304348142</c:v>
                </c:pt>
                <c:pt idx="5">
                  <c:v>0.38033974168219048</c:v>
                </c:pt>
                <c:pt idx="6">
                  <c:v>0.35442577760610294</c:v>
                </c:pt>
                <c:pt idx="7">
                  <c:v>0.3654479067159771</c:v>
                </c:pt>
                <c:pt idx="8">
                  <c:v>0.33891459724973005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06-460F-87A5-064A6AED0363}"/>
            </c:ext>
          </c:extLst>
        </c:ser>
        <c:ser>
          <c:idx val="1"/>
          <c:order val="1"/>
          <c:tx>
            <c:v>Exports to Belt and Road Initiative Countries</c:v>
          </c:tx>
          <c:spPr>
            <a:ln w="381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Sheet1!$I$8:$Q$8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Sheet1!$I$80:$Q$80</c:f>
              <c:numCache>
                <c:formatCode>0.00%</c:formatCode>
                <c:ptCount val="9"/>
                <c:pt idx="0">
                  <c:v>0.27001744366152708</c:v>
                </c:pt>
                <c:pt idx="1">
                  <c:v>0.27735504178919362</c:v>
                </c:pt>
                <c:pt idx="2">
                  <c:v>0.28077976798767584</c:v>
                </c:pt>
                <c:pt idx="3">
                  <c:v>0.28315484982005756</c:v>
                </c:pt>
                <c:pt idx="4">
                  <c:v>0.30515831631829965</c:v>
                </c:pt>
                <c:pt idx="5">
                  <c:v>0.30248822191453406</c:v>
                </c:pt>
                <c:pt idx="6">
                  <c:v>0.29924768615322844</c:v>
                </c:pt>
                <c:pt idx="7">
                  <c:v>0.32542905728430177</c:v>
                </c:pt>
                <c:pt idx="8">
                  <c:v>0.35311872502288033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06-460F-87A5-064A6AED0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7218383"/>
        <c:axId val="2074665583"/>
      </c:lineChart>
      <c:catAx>
        <c:axId val="2057218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2074665583"/>
        <c:crosses val="autoZero"/>
        <c:auto val="1"/>
        <c:lblAlgn val="ctr"/>
        <c:lblOffset val="100"/>
        <c:noMultiLvlLbl val="0"/>
      </c:catAx>
      <c:valAx>
        <c:axId val="2074665583"/>
        <c:scaling>
          <c:orientation val="minMax"/>
          <c:max val="0.45"/>
          <c:min val="0.2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altLang="zh-CN" sz="1000" b="1">
                    <a:latin typeface="Montserrat" panose="00000500000000000000" pitchFamily="2" charset="0"/>
                  </a:rPr>
                  <a:t>%</a:t>
                </a:r>
                <a:r>
                  <a:rPr lang="en-US" altLang="zh-CN" sz="1000" b="1" baseline="0">
                    <a:latin typeface="Montserrat" panose="00000500000000000000" pitchFamily="2" charset="0"/>
                  </a:rPr>
                  <a:t> of Total Chinese Exports</a:t>
                </a:r>
                <a:endParaRPr lang="en-US" sz="1000" b="1">
                  <a:latin typeface="Montserrat" panose="00000500000000000000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2057218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182251495812479E-2"/>
          <c:y val="4.0379912251011015E-2"/>
          <c:w val="0.92033102994018179"/>
          <c:h val="0.801492987278159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'[Unicorns by country H12023.xlsx]Sheet2'!$M$35</c:f>
              <c:strCache>
                <c:ptCount val="1"/>
                <c:pt idx="0">
                  <c:v>Rest of local government income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'[Unicorns by country H12023.xlsx]Sheet2'!$N$34:$R$34</c:f>
              <c:numCache>
                <c:formatCode>General</c:formatCode>
                <c:ptCount val="5"/>
                <c:pt idx="0">
                  <c:v>2012</c:v>
                </c:pt>
                <c:pt idx="1">
                  <c:v>2015</c:v>
                </c:pt>
                <c:pt idx="2">
                  <c:v>2018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'[Unicorns by country H12023.xlsx]Sheet2'!$N$35:$R$35</c:f>
              <c:numCache>
                <c:formatCode>General</c:formatCode>
                <c:ptCount val="5"/>
                <c:pt idx="0">
                  <c:v>10</c:v>
                </c:pt>
                <c:pt idx="1">
                  <c:v>13.4</c:v>
                </c:pt>
                <c:pt idx="2">
                  <c:v>15.9</c:v>
                </c:pt>
                <c:pt idx="3">
                  <c:v>17.8</c:v>
                </c:pt>
                <c:pt idx="4">
                  <c:v>19.399999999999999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2C-4B4A-971A-EFC61BCF5243}"/>
            </c:ext>
          </c:extLst>
        </c:ser>
        <c:ser>
          <c:idx val="1"/>
          <c:order val="1"/>
          <c:tx>
            <c:strRef>
              <c:f>'[Unicorns by country H12023.xlsx]Sheet2'!$M$36</c:f>
              <c:strCache>
                <c:ptCount val="1"/>
                <c:pt idx="0">
                  <c:v>Land Sale Revenue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'[Unicorns by country H12023.xlsx]Sheet2'!$N$34:$R$34</c:f>
              <c:numCache>
                <c:formatCode>General</c:formatCode>
                <c:ptCount val="5"/>
                <c:pt idx="0">
                  <c:v>2012</c:v>
                </c:pt>
                <c:pt idx="1">
                  <c:v>2015</c:v>
                </c:pt>
                <c:pt idx="2">
                  <c:v>2018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'[Unicorns by country H12023.xlsx]Sheet2'!$N$36:$R$36</c:f>
              <c:numCache>
                <c:formatCode>General</c:formatCode>
                <c:ptCount val="5"/>
                <c:pt idx="0">
                  <c:v>2.7</c:v>
                </c:pt>
                <c:pt idx="1">
                  <c:v>3.1</c:v>
                </c:pt>
                <c:pt idx="2">
                  <c:v>6.3</c:v>
                </c:pt>
                <c:pt idx="3">
                  <c:v>8.6999999999999993</c:v>
                </c:pt>
                <c:pt idx="4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2C-4B4A-971A-EFC61BCF5243}"/>
            </c:ext>
          </c:extLst>
        </c:ser>
        <c:ser>
          <c:idx val="2"/>
          <c:order val="2"/>
          <c:tx>
            <c:strRef>
              <c:f>'[Unicorns by country H12023.xlsx]Sheet2'!$M$37</c:f>
              <c:strCache>
                <c:ptCount val="1"/>
                <c:pt idx="0">
                  <c:v>Land-related Tax Revenue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'[Unicorns by country H12023.xlsx]Sheet2'!$N$34:$R$34</c:f>
              <c:numCache>
                <c:formatCode>General</c:formatCode>
                <c:ptCount val="5"/>
                <c:pt idx="0">
                  <c:v>2012</c:v>
                </c:pt>
                <c:pt idx="1">
                  <c:v>2015</c:v>
                </c:pt>
                <c:pt idx="2">
                  <c:v>2018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'[Unicorns by country H12023.xlsx]Sheet2'!$N$37:$R$37</c:f>
              <c:numCache>
                <c:formatCode>General</c:formatCode>
                <c:ptCount val="5"/>
                <c:pt idx="0">
                  <c:v>1</c:v>
                </c:pt>
                <c:pt idx="1">
                  <c:v>1.4</c:v>
                </c:pt>
                <c:pt idx="2">
                  <c:v>1.8</c:v>
                </c:pt>
                <c:pt idx="3">
                  <c:v>2.1</c:v>
                </c:pt>
                <c:pt idx="4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2C-4B4A-971A-EFC61BCF52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5369855"/>
        <c:axId val="327768176"/>
      </c:barChart>
      <c:catAx>
        <c:axId val="211536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327768176"/>
        <c:crosses val="autoZero"/>
        <c:auto val="1"/>
        <c:lblAlgn val="ctr"/>
        <c:lblOffset val="100"/>
        <c:noMultiLvlLbl val="0"/>
      </c:catAx>
      <c:valAx>
        <c:axId val="327768176"/>
        <c:scaling>
          <c:orientation val="minMax"/>
          <c:max val="3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211536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.0%" sourceLinked="0"/>
            <c:spPr>
              <a:solidFill>
                <a:srgbClr val="FFFFFF">
                  <a:alpha val="61176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'[Unicorns by country H12023.xlsx]Sheet2'!$S$6:$AD$6</c:f>
              <c:numCache>
                <c:formatCode>d\-mmm</c:formatCode>
                <c:ptCount val="12"/>
                <c:pt idx="0">
                  <c:v>44743</c:v>
                </c:pt>
                <c:pt idx="1">
                  <c:v>44774</c:v>
                </c:pt>
                <c:pt idx="2">
                  <c:v>44805</c:v>
                </c:pt>
                <c:pt idx="3">
                  <c:v>44835</c:v>
                </c:pt>
                <c:pt idx="4">
                  <c:v>44866</c:v>
                </c:pt>
                <c:pt idx="5">
                  <c:v>44896</c:v>
                </c:pt>
                <c:pt idx="6">
                  <c:v>44927</c:v>
                </c:pt>
                <c:pt idx="7">
                  <c:v>44958</c:v>
                </c:pt>
                <c:pt idx="8">
                  <c:v>44986</c:v>
                </c:pt>
                <c:pt idx="9">
                  <c:v>45017</c:v>
                </c:pt>
                <c:pt idx="10">
                  <c:v>45047</c:v>
                </c:pt>
                <c:pt idx="11">
                  <c:v>45078</c:v>
                </c:pt>
              </c:numCache>
            </c:numRef>
          </c:cat>
          <c:val>
            <c:numRef>
              <c:f>'[Unicorns by country H12023.xlsx]Sheet2'!$S$7:$AD$7</c:f>
              <c:numCache>
                <c:formatCode>0.00%</c:formatCode>
                <c:ptCount val="12"/>
                <c:pt idx="0">
                  <c:v>-6.4000000000000001E-2</c:v>
                </c:pt>
                <c:pt idx="1">
                  <c:v>-7.3999999999999996E-2</c:v>
                </c:pt>
                <c:pt idx="2" formatCode="0%">
                  <c:v>-0.08</c:v>
                </c:pt>
                <c:pt idx="3">
                  <c:v>-8.7999999999999995E-2</c:v>
                </c:pt>
                <c:pt idx="4">
                  <c:v>-9.8000000000000004E-2</c:v>
                </c:pt>
                <c:pt idx="5" formatCode="0%">
                  <c:v>-0.1</c:v>
                </c:pt>
                <c:pt idx="6">
                  <c:v>-5.7000000000000002E-2</c:v>
                </c:pt>
                <c:pt idx="7">
                  <c:v>-5.8000000000000003E-2</c:v>
                </c:pt>
                <c:pt idx="8">
                  <c:v>-6.2E-2</c:v>
                </c:pt>
                <c:pt idx="9">
                  <c:v>-7.1999999999999995E-2</c:v>
                </c:pt>
                <c:pt idx="10">
                  <c:v>-7.9000000000000001E-2</c:v>
                </c:pt>
                <c:pt idx="11">
                  <c:v>-8.5000000000000006E-2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0-450C-9F8A-632BF4ADD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315904"/>
        <c:axId val="1633827583"/>
      </c:barChart>
      <c:dateAx>
        <c:axId val="152315904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1633827583"/>
        <c:crosses val="autoZero"/>
        <c:auto val="0"/>
        <c:lblOffset val="100"/>
        <c:baseTimeUnit val="months"/>
        <c:majorUnit val="1"/>
        <c:majorTimeUnit val="months"/>
      </c:dateAx>
      <c:valAx>
        <c:axId val="1633827583"/>
        <c:scaling>
          <c:orientation val="minMax"/>
          <c:min val="-0.1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15231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Avg. Household Debt to GDP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8.4639171587400891E-2"/>
          <c:y val="0.14370486311514402"/>
          <c:w val="0.88803319691035398"/>
          <c:h val="0.627371963562428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C776E"/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solidFill>
                  <a:srgbClr val="00B050">
                    <a:alpha val="50196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947-43B7-8407-CE4513BE6609}"/>
                </c:ext>
              </c:extLst>
            </c:dLbl>
            <c:spPr>
              <a:solidFill>
                <a:srgbClr val="FFFFFF">
                  <a:alpha val="50196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Sheet1!$B$4:$J$4</c:f>
              <c:strCache>
                <c:ptCount val="9"/>
                <c:pt idx="0">
                  <c:v>South Korea</c:v>
                </c:pt>
                <c:pt idx="1">
                  <c:v>Norway</c:v>
                </c:pt>
                <c:pt idx="2">
                  <c:v>Japan</c:v>
                </c:pt>
                <c:pt idx="3">
                  <c:v>USA</c:v>
                </c:pt>
                <c:pt idx="4">
                  <c:v>China</c:v>
                </c:pt>
                <c:pt idx="5">
                  <c:v>Italy</c:v>
                </c:pt>
                <c:pt idx="6">
                  <c:v>EU Avg.</c:v>
                </c:pt>
                <c:pt idx="7">
                  <c:v>Ireland</c:v>
                </c:pt>
                <c:pt idx="8">
                  <c:v>Saudi Arabia</c:v>
                </c:pt>
              </c:strCache>
            </c:strRef>
          </c:cat>
          <c:val>
            <c:numRef>
              <c:f>Sheet1!$B$5:$J$5</c:f>
              <c:numCache>
                <c:formatCode>0%</c:formatCode>
                <c:ptCount val="9"/>
                <c:pt idx="0">
                  <c:v>1.0449999999999999</c:v>
                </c:pt>
                <c:pt idx="1">
                  <c:v>0.82</c:v>
                </c:pt>
                <c:pt idx="2" formatCode="0.00%">
                  <c:v>0.68200000000000005</c:v>
                </c:pt>
                <c:pt idx="3" formatCode="0.00%">
                  <c:v>0.64800000000000002</c:v>
                </c:pt>
                <c:pt idx="4" formatCode="0.00%">
                  <c:v>0.63300000000000001</c:v>
                </c:pt>
                <c:pt idx="5" formatCode="0.00%">
                  <c:v>0.52300000000000002</c:v>
                </c:pt>
                <c:pt idx="6" formatCode="0.00%">
                  <c:v>0.48899999999999999</c:v>
                </c:pt>
                <c:pt idx="7" formatCode="0.00%">
                  <c:v>0.32700000000000001</c:v>
                </c:pt>
                <c:pt idx="8" formatCode="0.00%">
                  <c:v>0.113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E-491C-9809-0B99B8D03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5484895"/>
        <c:axId val="885483231"/>
      </c:barChart>
      <c:catAx>
        <c:axId val="885484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885483231"/>
        <c:crosses val="autoZero"/>
        <c:auto val="1"/>
        <c:lblAlgn val="ctr"/>
        <c:lblOffset val="100"/>
        <c:noMultiLvlLbl val="0"/>
      </c:catAx>
      <c:valAx>
        <c:axId val="885483231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885484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Montserrat" panose="00000500000000000000" pitchFamily="2" charset="0"/>
        </a:defRPr>
      </a:pPr>
      <a:endParaRPr lang="zh-C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Sheet1!$E$3</c:f>
              <c:strCache>
                <c:ptCount val="1"/>
                <c:pt idx="0">
                  <c:v>Deposit-Loan Difference
(trillion CNY)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Sheet1!$B$4:$B$16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Sheet1!$E$4:$E$16</c:f>
              <c:numCache>
                <c:formatCode>_(* #,##0.00_);_(* \(#,##0.00\);_(* "-"??_);_(@_)</c:formatCode>
                <c:ptCount val="13"/>
                <c:pt idx="0">
                  <c:v>22.42</c:v>
                </c:pt>
                <c:pt idx="1">
                  <c:v>24.480000000000004</c:v>
                </c:pt>
                <c:pt idx="2">
                  <c:v>27</c:v>
                </c:pt>
                <c:pt idx="3">
                  <c:v>30.430000000000007</c:v>
                </c:pt>
                <c:pt idx="4">
                  <c:v>30.58</c:v>
                </c:pt>
                <c:pt idx="5">
                  <c:v>40.430000000000007</c:v>
                </c:pt>
                <c:pt idx="6">
                  <c:v>43.460000000000008</c:v>
                </c:pt>
                <c:pt idx="7">
                  <c:v>43.660000000000011</c:v>
                </c:pt>
                <c:pt idx="8">
                  <c:v>40.77000000000001</c:v>
                </c:pt>
                <c:pt idx="9">
                  <c:v>39.56</c:v>
                </c:pt>
                <c:pt idx="10">
                  <c:v>39.97</c:v>
                </c:pt>
                <c:pt idx="11">
                  <c:v>40.100000000000023</c:v>
                </c:pt>
                <c:pt idx="12">
                  <c:v>45.349999999999994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F1-4F79-9E30-E82A300456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42161088"/>
        <c:axId val="1042161504"/>
      </c:barChart>
      <c:lineChart>
        <c:grouping val="standar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Deposit
(trillion CNY)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Sheet1!$B$4:$B$16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Sheet1!$C$4:$C$16</c:f>
              <c:numCache>
                <c:formatCode>_(* #,##0.00_);_(* \(#,##0.00\);_(* "-"??_);_(@_)</c:formatCode>
                <c:ptCount val="13"/>
                <c:pt idx="0">
                  <c:v>73.34</c:v>
                </c:pt>
                <c:pt idx="1">
                  <c:v>82.67</c:v>
                </c:pt>
                <c:pt idx="2">
                  <c:v>94.29</c:v>
                </c:pt>
                <c:pt idx="3">
                  <c:v>107.06</c:v>
                </c:pt>
                <c:pt idx="4">
                  <c:v>117.37</c:v>
                </c:pt>
                <c:pt idx="5">
                  <c:v>139.78</c:v>
                </c:pt>
                <c:pt idx="6">
                  <c:v>155.52000000000001</c:v>
                </c:pt>
                <c:pt idx="7">
                  <c:v>169.27</c:v>
                </c:pt>
                <c:pt idx="8">
                  <c:v>182.52</c:v>
                </c:pt>
                <c:pt idx="9">
                  <c:v>198.16</c:v>
                </c:pt>
                <c:pt idx="10">
                  <c:v>218.37</c:v>
                </c:pt>
                <c:pt idx="11">
                  <c:v>238.61</c:v>
                </c:pt>
                <c:pt idx="12">
                  <c:v>264.45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F1-4F79-9E30-E82A3004568A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Loan
(trillion CNY)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Sheet1!$B$4:$B$16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Sheet1!$D$4:$D$16</c:f>
              <c:numCache>
                <c:formatCode>_(* #,##0.00_);_(* \(#,##0.00\);_(* "-"??_);_(@_)</c:formatCode>
                <c:ptCount val="13"/>
                <c:pt idx="0">
                  <c:v>50.92</c:v>
                </c:pt>
                <c:pt idx="1">
                  <c:v>58.19</c:v>
                </c:pt>
                <c:pt idx="2">
                  <c:v>67.290000000000006</c:v>
                </c:pt>
                <c:pt idx="3">
                  <c:v>76.63</c:v>
                </c:pt>
                <c:pt idx="4">
                  <c:v>86.79</c:v>
                </c:pt>
                <c:pt idx="5">
                  <c:v>99.35</c:v>
                </c:pt>
                <c:pt idx="6">
                  <c:v>112.06</c:v>
                </c:pt>
                <c:pt idx="7">
                  <c:v>125.61</c:v>
                </c:pt>
                <c:pt idx="8">
                  <c:v>141.75</c:v>
                </c:pt>
                <c:pt idx="9">
                  <c:v>158.6</c:v>
                </c:pt>
                <c:pt idx="10">
                  <c:v>178.4</c:v>
                </c:pt>
                <c:pt idx="11">
                  <c:v>198.51</c:v>
                </c:pt>
                <c:pt idx="12">
                  <c:v>219.1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F1-4F79-9E30-E82A300456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6516208"/>
        <c:axId val="906514544"/>
      </c:lineChart>
      <c:catAx>
        <c:axId val="104216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1042161504"/>
        <c:crosses val="autoZero"/>
        <c:auto val="1"/>
        <c:lblAlgn val="ctr"/>
        <c:lblOffset val="100"/>
        <c:noMultiLvlLbl val="0"/>
      </c:catAx>
      <c:valAx>
        <c:axId val="1042161504"/>
        <c:scaling>
          <c:orientation val="minMax"/>
        </c:scaling>
        <c:delete val="0"/>
        <c:axPos val="l"/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1042161088"/>
        <c:crosses val="autoZero"/>
        <c:crossBetween val="between"/>
      </c:valAx>
      <c:valAx>
        <c:axId val="906514544"/>
        <c:scaling>
          <c:orientation val="minMax"/>
        </c:scaling>
        <c:delete val="0"/>
        <c:axPos val="r"/>
        <c:numFmt formatCode="_(* #,##0_);_(* \(#,##0\);_(* &quot;-&quot;_);_(@_)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zh-CN"/>
          </a:p>
        </c:txPr>
        <c:crossAx val="906516208"/>
        <c:crosses val="max"/>
        <c:crossBetween val="between"/>
      </c:valAx>
      <c:catAx>
        <c:axId val="906516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65145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zh-C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782527520126659E-2"/>
          <c:y val="4.1952934633303726E-2"/>
          <c:w val="0.82274444773324618"/>
          <c:h val="0.79233537602382276"/>
        </c:manualLayout>
      </c:layout>
      <c:lineChart>
        <c:grouping val="standard"/>
        <c:varyColors val="0"/>
        <c:ser>
          <c:idx val="0"/>
          <c:order val="0"/>
          <c:tx>
            <c:strRef>
              <c:f>'M&amp;A Transactions'!$C$773</c:f>
              <c:strCache>
                <c:ptCount val="1"/>
                <c:pt idx="0">
                  <c:v>Inbound Deals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'M&amp;A Transactions'!$B$774:$B$802</c:f>
              <c:strCache>
                <c:ptCount val="29"/>
                <c:pt idx="0">
                  <c:v>Q1 2016</c:v>
                </c:pt>
                <c:pt idx="1">
                  <c:v>Q2 2016</c:v>
                </c:pt>
                <c:pt idx="2">
                  <c:v>Q3 2016</c:v>
                </c:pt>
                <c:pt idx="3">
                  <c:v>Q4 2016</c:v>
                </c:pt>
                <c:pt idx="4">
                  <c:v>Q1 2017</c:v>
                </c:pt>
                <c:pt idx="5">
                  <c:v>Q2 2017</c:v>
                </c:pt>
                <c:pt idx="6">
                  <c:v>Q3 2017</c:v>
                </c:pt>
                <c:pt idx="7">
                  <c:v>Q4 2017</c:v>
                </c:pt>
                <c:pt idx="8">
                  <c:v>Q1 2018</c:v>
                </c:pt>
                <c:pt idx="9">
                  <c:v>Q2 2018</c:v>
                </c:pt>
                <c:pt idx="10">
                  <c:v>Q3 2018</c:v>
                </c:pt>
                <c:pt idx="11">
                  <c:v>Q4 2018</c:v>
                </c:pt>
                <c:pt idx="12">
                  <c:v>Q1 2019</c:v>
                </c:pt>
                <c:pt idx="13">
                  <c:v>Q2 2019</c:v>
                </c:pt>
                <c:pt idx="14">
                  <c:v>Q3 2019</c:v>
                </c:pt>
                <c:pt idx="15">
                  <c:v>Q4 2019</c:v>
                </c:pt>
                <c:pt idx="16">
                  <c:v>Q1 2020</c:v>
                </c:pt>
                <c:pt idx="17">
                  <c:v>Q2 2020</c:v>
                </c:pt>
                <c:pt idx="18">
                  <c:v>Q3 2020</c:v>
                </c:pt>
                <c:pt idx="19">
                  <c:v>Q4 2020</c:v>
                </c:pt>
                <c:pt idx="20">
                  <c:v>Q1 2021</c:v>
                </c:pt>
                <c:pt idx="21">
                  <c:v>Q2 2021</c:v>
                </c:pt>
                <c:pt idx="22">
                  <c:v>Q3 2021</c:v>
                </c:pt>
                <c:pt idx="23">
                  <c:v>Q4 2021</c:v>
                </c:pt>
                <c:pt idx="24">
                  <c:v>Q1 2022</c:v>
                </c:pt>
                <c:pt idx="25">
                  <c:v>Q2 2022</c:v>
                </c:pt>
                <c:pt idx="26">
                  <c:v>Q3 2022</c:v>
                </c:pt>
                <c:pt idx="27">
                  <c:v>Q4 2022</c:v>
                </c:pt>
                <c:pt idx="28">
                  <c:v>Q1 2023</c:v>
                </c:pt>
              </c:strCache>
            </c:strRef>
          </c:cat>
          <c:val>
            <c:numRef>
              <c:f>'M&amp;A Transactions'!$C$774:$C$802</c:f>
              <c:numCache>
                <c:formatCode>General</c:formatCode>
                <c:ptCount val="29"/>
                <c:pt idx="0">
                  <c:v>28</c:v>
                </c:pt>
                <c:pt idx="1">
                  <c:v>26</c:v>
                </c:pt>
                <c:pt idx="2">
                  <c:v>44</c:v>
                </c:pt>
                <c:pt idx="3">
                  <c:v>37</c:v>
                </c:pt>
                <c:pt idx="4">
                  <c:v>25</c:v>
                </c:pt>
                <c:pt idx="5">
                  <c:v>26</c:v>
                </c:pt>
                <c:pt idx="6">
                  <c:v>18</c:v>
                </c:pt>
                <c:pt idx="7">
                  <c:v>29</c:v>
                </c:pt>
                <c:pt idx="8">
                  <c:v>26</c:v>
                </c:pt>
                <c:pt idx="9">
                  <c:v>28</c:v>
                </c:pt>
                <c:pt idx="10">
                  <c:v>29</c:v>
                </c:pt>
                <c:pt idx="11">
                  <c:v>33</c:v>
                </c:pt>
                <c:pt idx="12">
                  <c:v>25</c:v>
                </c:pt>
                <c:pt idx="13">
                  <c:v>18</c:v>
                </c:pt>
                <c:pt idx="14">
                  <c:v>29</c:v>
                </c:pt>
                <c:pt idx="15">
                  <c:v>26</c:v>
                </c:pt>
                <c:pt idx="16">
                  <c:v>22</c:v>
                </c:pt>
                <c:pt idx="17">
                  <c:v>23</c:v>
                </c:pt>
                <c:pt idx="18">
                  <c:v>27</c:v>
                </c:pt>
                <c:pt idx="19">
                  <c:v>25</c:v>
                </c:pt>
                <c:pt idx="20">
                  <c:v>35</c:v>
                </c:pt>
                <c:pt idx="21">
                  <c:v>23</c:v>
                </c:pt>
                <c:pt idx="22">
                  <c:v>29</c:v>
                </c:pt>
                <c:pt idx="23">
                  <c:v>33</c:v>
                </c:pt>
                <c:pt idx="24">
                  <c:v>19</c:v>
                </c:pt>
                <c:pt idx="25">
                  <c:v>19</c:v>
                </c:pt>
                <c:pt idx="26">
                  <c:v>15</c:v>
                </c:pt>
                <c:pt idx="27">
                  <c:v>3</c:v>
                </c:pt>
                <c:pt idx="28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46-4D4B-8DFE-5A8AB8A8B5EB}"/>
            </c:ext>
          </c:extLst>
        </c:ser>
        <c:ser>
          <c:idx val="1"/>
          <c:order val="1"/>
          <c:tx>
            <c:strRef>
              <c:f>'M&amp;A Transactions'!$D$773</c:f>
              <c:strCache>
                <c:ptCount val="1"/>
                <c:pt idx="0">
                  <c:v>Outbound Deals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'M&amp;A Transactions'!$B$774:$B$802</c:f>
              <c:strCache>
                <c:ptCount val="29"/>
                <c:pt idx="0">
                  <c:v>Q1 2016</c:v>
                </c:pt>
                <c:pt idx="1">
                  <c:v>Q2 2016</c:v>
                </c:pt>
                <c:pt idx="2">
                  <c:v>Q3 2016</c:v>
                </c:pt>
                <c:pt idx="3">
                  <c:v>Q4 2016</c:v>
                </c:pt>
                <c:pt idx="4">
                  <c:v>Q1 2017</c:v>
                </c:pt>
                <c:pt idx="5">
                  <c:v>Q2 2017</c:v>
                </c:pt>
                <c:pt idx="6">
                  <c:v>Q3 2017</c:v>
                </c:pt>
                <c:pt idx="7">
                  <c:v>Q4 2017</c:v>
                </c:pt>
                <c:pt idx="8">
                  <c:v>Q1 2018</c:v>
                </c:pt>
                <c:pt idx="9">
                  <c:v>Q2 2018</c:v>
                </c:pt>
                <c:pt idx="10">
                  <c:v>Q3 2018</c:v>
                </c:pt>
                <c:pt idx="11">
                  <c:v>Q4 2018</c:v>
                </c:pt>
                <c:pt idx="12">
                  <c:v>Q1 2019</c:v>
                </c:pt>
                <c:pt idx="13">
                  <c:v>Q2 2019</c:v>
                </c:pt>
                <c:pt idx="14">
                  <c:v>Q3 2019</c:v>
                </c:pt>
                <c:pt idx="15">
                  <c:v>Q4 2019</c:v>
                </c:pt>
                <c:pt idx="16">
                  <c:v>Q1 2020</c:v>
                </c:pt>
                <c:pt idx="17">
                  <c:v>Q2 2020</c:v>
                </c:pt>
                <c:pt idx="18">
                  <c:v>Q3 2020</c:v>
                </c:pt>
                <c:pt idx="19">
                  <c:v>Q4 2020</c:v>
                </c:pt>
                <c:pt idx="20">
                  <c:v>Q1 2021</c:v>
                </c:pt>
                <c:pt idx="21">
                  <c:v>Q2 2021</c:v>
                </c:pt>
                <c:pt idx="22">
                  <c:v>Q3 2021</c:v>
                </c:pt>
                <c:pt idx="23">
                  <c:v>Q4 2021</c:v>
                </c:pt>
                <c:pt idx="24">
                  <c:v>Q1 2022</c:v>
                </c:pt>
                <c:pt idx="25">
                  <c:v>Q2 2022</c:v>
                </c:pt>
                <c:pt idx="26">
                  <c:v>Q3 2022</c:v>
                </c:pt>
                <c:pt idx="27">
                  <c:v>Q4 2022</c:v>
                </c:pt>
                <c:pt idx="28">
                  <c:v>Q1 2023</c:v>
                </c:pt>
              </c:strCache>
            </c:strRef>
          </c:cat>
          <c:val>
            <c:numRef>
              <c:f>'M&amp;A Transactions'!$D$774:$D$802</c:f>
              <c:numCache>
                <c:formatCode>General</c:formatCode>
                <c:ptCount val="29"/>
                <c:pt idx="0">
                  <c:v>96</c:v>
                </c:pt>
                <c:pt idx="1">
                  <c:v>99</c:v>
                </c:pt>
                <c:pt idx="2">
                  <c:v>92</c:v>
                </c:pt>
                <c:pt idx="3">
                  <c:v>76</c:v>
                </c:pt>
                <c:pt idx="4">
                  <c:v>73</c:v>
                </c:pt>
                <c:pt idx="5">
                  <c:v>77</c:v>
                </c:pt>
                <c:pt idx="6">
                  <c:v>77</c:v>
                </c:pt>
                <c:pt idx="7">
                  <c:v>63</c:v>
                </c:pt>
                <c:pt idx="8">
                  <c:v>44</c:v>
                </c:pt>
                <c:pt idx="9">
                  <c:v>62</c:v>
                </c:pt>
                <c:pt idx="10">
                  <c:v>56</c:v>
                </c:pt>
                <c:pt idx="11">
                  <c:v>47</c:v>
                </c:pt>
                <c:pt idx="12">
                  <c:v>48</c:v>
                </c:pt>
                <c:pt idx="13">
                  <c:v>46</c:v>
                </c:pt>
                <c:pt idx="14">
                  <c:v>40</c:v>
                </c:pt>
                <c:pt idx="15">
                  <c:v>47</c:v>
                </c:pt>
                <c:pt idx="16">
                  <c:v>41</c:v>
                </c:pt>
                <c:pt idx="17">
                  <c:v>34</c:v>
                </c:pt>
                <c:pt idx="18">
                  <c:v>23</c:v>
                </c:pt>
                <c:pt idx="19">
                  <c:v>30</c:v>
                </c:pt>
                <c:pt idx="20">
                  <c:v>30</c:v>
                </c:pt>
                <c:pt idx="21">
                  <c:v>30</c:v>
                </c:pt>
                <c:pt idx="22">
                  <c:v>33</c:v>
                </c:pt>
                <c:pt idx="23">
                  <c:v>20</c:v>
                </c:pt>
                <c:pt idx="24">
                  <c:v>31</c:v>
                </c:pt>
                <c:pt idx="25">
                  <c:v>26</c:v>
                </c:pt>
                <c:pt idx="26">
                  <c:v>26</c:v>
                </c:pt>
                <c:pt idx="27">
                  <c:v>14</c:v>
                </c:pt>
                <c:pt idx="28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46-4D4B-8DFE-5A8AB8A8B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7398559"/>
        <c:axId val="1"/>
      </c:lineChart>
      <c:catAx>
        <c:axId val="159739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zh-CN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zh-CN"/>
          </a:p>
        </c:txPr>
        <c:crossAx val="159739855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latin typeface="Montserrat" panose="00000500000000000000" pitchFamily="2" charset="0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842847546986875E-2"/>
          <c:y val="6.1111111111111109E-2"/>
          <c:w val="0.92944657329932445"/>
          <c:h val="0.780878552971576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6D5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D6D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72-41EA-B3D3-D7811ED235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72-41EA-B3D3-D7811ED235C8}"/>
              </c:ext>
            </c:extLst>
          </c:dPt>
          <c:dLbls>
            <c:dLbl>
              <c:idx val="0"/>
              <c:layout>
                <c:manualLayout>
                  <c:x val="-7.1985487108229115E-5"/>
                  <c:y val="1.3429571303587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72-41EA-B3D3-D7811ED23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0.78</c:v>
                </c:pt>
                <c:pt idx="1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72-41EA-B3D3-D7811ED23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219084688"/>
        <c:axId val="219091888"/>
      </c:barChart>
      <c:catAx>
        <c:axId val="21908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zh-CN"/>
          </a:p>
        </c:txPr>
        <c:crossAx val="219091888"/>
        <c:crosses val="autoZero"/>
        <c:auto val="1"/>
        <c:lblAlgn val="ctr"/>
        <c:lblOffset val="100"/>
        <c:noMultiLvlLbl val="0"/>
      </c:catAx>
      <c:valAx>
        <c:axId val="219091888"/>
        <c:scaling>
          <c:orientation val="minMax"/>
          <c:min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21908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Montserrat" pitchFamily="2" charset="0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54229264286751"/>
          <c:y val="0"/>
          <c:w val="0.84545770735713255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0% - 9%</c:v>
                </c:pt>
                <c:pt idx="1">
                  <c:v>10% - 49%</c:v>
                </c:pt>
                <c:pt idx="2">
                  <c:v>50% - 79%</c:v>
                </c:pt>
                <c:pt idx="3">
                  <c:v>80% - 100%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0.31</c:v>
                </c:pt>
                <c:pt idx="1">
                  <c:v>0.37</c:v>
                </c:pt>
                <c:pt idx="2">
                  <c:v>0.17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52-4917-BBBA-E5587D22A7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D6D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0% - 9%</c:v>
                </c:pt>
                <c:pt idx="1">
                  <c:v>10% - 49%</c:v>
                </c:pt>
                <c:pt idx="2">
                  <c:v>50% - 79%</c:v>
                </c:pt>
                <c:pt idx="3">
                  <c:v>80% - 100%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0.19</c:v>
                </c:pt>
                <c:pt idx="1">
                  <c:v>0.41</c:v>
                </c:pt>
                <c:pt idx="2">
                  <c:v>0.28000000000000003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52-4917-BBBA-E5587D22A7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19277551"/>
        <c:axId val="619278799"/>
      </c:barChart>
      <c:catAx>
        <c:axId val="61927755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zh-CN"/>
          </a:p>
        </c:txPr>
        <c:crossAx val="619278799"/>
        <c:crosses val="autoZero"/>
        <c:auto val="1"/>
        <c:lblAlgn val="ctr"/>
        <c:lblOffset val="100"/>
        <c:noMultiLvlLbl val="0"/>
      </c:catAx>
      <c:valAx>
        <c:axId val="61927879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9277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474006689281694"/>
          <c:y val="0.11475000124546859"/>
          <c:w val="9.5259933107183087E-2"/>
          <c:h val="0.215947643822558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Montserrat" pitchFamily="2" charset="0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110685124297613E-4"/>
          <c:y val="1.4431375400982015E-2"/>
          <c:w val="0.51882350276987388"/>
          <c:h val="0.7167973255366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 only</c:v>
                </c:pt>
                <c:pt idx="1">
                  <c:v>For both global and local production/sales</c:v>
                </c:pt>
                <c:pt idx="2">
                  <c:v>For local production/sales only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0.67</c:v>
                </c:pt>
                <c:pt idx="1">
                  <c:v>0.2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B-4F3F-A506-D8B1F95BBC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73737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373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71B-4F3F-A506-D8B1F95BBC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 only</c:v>
                </c:pt>
                <c:pt idx="1">
                  <c:v>For both global and local production/sales</c:v>
                </c:pt>
                <c:pt idx="2">
                  <c:v>For local production/sales only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0.73</c:v>
                </c:pt>
                <c:pt idx="1">
                  <c:v>0.23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1B-4F3F-A506-D8B1F95BBC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445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 only</c:v>
                </c:pt>
                <c:pt idx="1">
                  <c:v>For both global and local production/sales</c:v>
                </c:pt>
                <c:pt idx="2">
                  <c:v>For local production/sales only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0.5</c:v>
                </c:pt>
                <c:pt idx="1">
                  <c:v>0.49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1B-4F3F-A506-D8B1F95BBCC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71B-4F3F-A506-D8B1F95BBC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 only</c:v>
                </c:pt>
                <c:pt idx="1">
                  <c:v>For both global and local production/sales</c:v>
                </c:pt>
                <c:pt idx="2">
                  <c:v>For local production/sales only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0.52</c:v>
                </c:pt>
                <c:pt idx="1">
                  <c:v>0.38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71B-4F3F-A506-D8B1F95BBCC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 only</c:v>
                </c:pt>
                <c:pt idx="1">
                  <c:v>For both global and local production/sales</c:v>
                </c:pt>
                <c:pt idx="2">
                  <c:v>For local production/sales only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0.51</c:v>
                </c:pt>
                <c:pt idx="1">
                  <c:v>0.46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1B-4F3F-A506-D8B1F95BBC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65728624"/>
        <c:axId val="65731952"/>
      </c:barChart>
      <c:catAx>
        <c:axId val="6572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65731952"/>
        <c:crosses val="autoZero"/>
        <c:auto val="1"/>
        <c:lblAlgn val="ctr"/>
        <c:lblOffset val="100"/>
        <c:noMultiLvlLbl val="0"/>
      </c:catAx>
      <c:valAx>
        <c:axId val="657319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572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101436170371505"/>
          <c:y val="0.8496301252385926"/>
          <c:w val="0.29738354492324254"/>
          <c:h val="4.86632796493743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Arial" panose="020B060402020202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Montserrat" pitchFamily="2" charset="0"/>
          <a:cs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24073854294875E-3"/>
          <c:y val="0.44547236532481793"/>
          <c:w val="0.95093119214899069"/>
          <c:h val="0.44349492629849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4445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</c:v>
                </c:pt>
                <c:pt idx="1">
                  <c:v>For both global and local production/sales</c:v>
                </c:pt>
                <c:pt idx="2">
                  <c:v>For local production/sales in Southeast Asia only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0.36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14-4BA1-9357-DC97D3FB93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</c:v>
                </c:pt>
                <c:pt idx="1">
                  <c:v>For both global and local production/sales</c:v>
                </c:pt>
                <c:pt idx="2">
                  <c:v>For local production/sales in Southeast Asia only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0.53</c:v>
                </c:pt>
                <c:pt idx="1">
                  <c:v>0.31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4-4BA1-9357-DC97D3FB93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</c:v>
                </c:pt>
                <c:pt idx="1">
                  <c:v>For both global and local production/sales</c:v>
                </c:pt>
                <c:pt idx="2">
                  <c:v>For local production/sales in Southeast Asia only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0.45</c:v>
                </c:pt>
                <c:pt idx="1">
                  <c:v>0.3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14-4BA1-9357-DC97D3FB93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2119455"/>
        <c:axId val="522116959"/>
      </c:barChart>
      <c:catAx>
        <c:axId val="5221194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2116959"/>
        <c:crosses val="autoZero"/>
        <c:auto val="1"/>
        <c:lblAlgn val="ctr"/>
        <c:lblOffset val="100"/>
        <c:noMultiLvlLbl val="0"/>
      </c:catAx>
      <c:valAx>
        <c:axId val="52211695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2211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Montserrat" pitchFamily="2" charset="0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34359044327478E-2"/>
          <c:y val="0.20959248094751237"/>
          <c:w val="0.95093119214899069"/>
          <c:h val="0.451138891006186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 only</c:v>
                </c:pt>
                <c:pt idx="1">
                  <c:v>For both global and local production/sales</c:v>
                </c:pt>
                <c:pt idx="2">
                  <c:v>For local production/sales only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0.46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BF-4FB3-8936-67B1092C6C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Mongolian Baiti" panose="03000500000000000000" pitchFamily="66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 global production/sales only</c:v>
                </c:pt>
                <c:pt idx="1">
                  <c:v>For both global and local production/sales</c:v>
                </c:pt>
                <c:pt idx="2">
                  <c:v>For local production/sales only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0.31</c:v>
                </c:pt>
                <c:pt idx="1">
                  <c:v>0.51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BF-4FB3-8936-67B1092C6C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4"/>
        <c:overlap val="-27"/>
        <c:axId val="522119455"/>
        <c:axId val="522116959"/>
      </c:barChart>
      <c:catAx>
        <c:axId val="5221194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522116959"/>
        <c:crosses val="autoZero"/>
        <c:auto val="1"/>
        <c:lblAlgn val="ctr"/>
        <c:lblOffset val="100"/>
        <c:noMultiLvlLbl val="0"/>
      </c:catAx>
      <c:valAx>
        <c:axId val="52211695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2211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16979452235924E-3"/>
          <c:y val="0.24432688464027549"/>
          <c:w val="0.98151941209829319"/>
          <c:h val="0.456664860342631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D6D5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Already planned to/moved sourcing out of China within the past 12 months</c:v>
                </c:pt>
                <c:pt idx="1">
                  <c:v>Very likely</c:v>
                </c:pt>
                <c:pt idx="2">
                  <c:v>Likely</c:v>
                </c:pt>
                <c:pt idx="3">
                  <c:v>Unlikely</c:v>
                </c:pt>
                <c:pt idx="4">
                  <c:v>Very unlikely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0.15</c:v>
                </c:pt>
                <c:pt idx="1">
                  <c:v>0.06</c:v>
                </c:pt>
                <c:pt idx="2">
                  <c:v>0.28999999999999998</c:v>
                </c:pt>
                <c:pt idx="3">
                  <c:v>0.41</c:v>
                </c:pt>
                <c:pt idx="4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2C-4F34-B957-37D597B199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4A-4106-969D-167E847E38B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4A-4106-969D-167E847E38B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4A-4106-969D-167E847E38B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4A-4106-969D-167E847E38B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44A-4106-969D-167E847E38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Already planned to/moved sourcing out of China within the past 12 months</c:v>
                </c:pt>
                <c:pt idx="1">
                  <c:v>Very likely</c:v>
                </c:pt>
                <c:pt idx="2">
                  <c:v>Likely</c:v>
                </c:pt>
                <c:pt idx="3">
                  <c:v>Unlikely</c:v>
                </c:pt>
                <c:pt idx="4">
                  <c:v>Very unlikely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0.157</c:v>
                </c:pt>
                <c:pt idx="2">
                  <c:v>0.17399999999999999</c:v>
                </c:pt>
                <c:pt idx="3">
                  <c:v>0.43830000000000002</c:v>
                </c:pt>
                <c:pt idx="4">
                  <c:v>8.8235294117647065E-2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2C-4F34-B957-37D597B199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951636959"/>
        <c:axId val="1951637919"/>
      </c:barChart>
      <c:catAx>
        <c:axId val="1951636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zh-CN"/>
          </a:p>
        </c:txPr>
        <c:crossAx val="1951637919"/>
        <c:crosses val="autoZero"/>
        <c:auto val="1"/>
        <c:lblAlgn val="ctr"/>
        <c:lblOffset val="100"/>
        <c:noMultiLvlLbl val="0"/>
      </c:catAx>
      <c:valAx>
        <c:axId val="1951637919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95163695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91201209406577854"/>
          <c:y val="0.30450305490591267"/>
          <c:w val="8.6421253186503844E-2"/>
          <c:h val="0.184732283763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Montserrat" pitchFamily="2" charset="0"/>
        </a:defRPr>
      </a:pPr>
      <a:endParaRPr lang="zh-CN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Sheet1!$A$2:$A$6</cx:f>
        <cx:lvl ptCount="5">
          <cx:pt idx="0">Have new sourcing activities in China, SEA, and Europe</cx:pt>
          <cx:pt idx="1">China</cx:pt>
          <cx:pt idx="2">SEA</cx:pt>
          <cx:pt idx="3">Europe</cx:pt>
          <cx:pt idx="4">No new sourcing activity</cx:pt>
        </cx:lvl>
      </cx:strDim>
      <cx:numDim type="val">
        <cx:f>Sheet1!$B$2:$B$6</cx:f>
        <cx:lvl ptCount="5" formatCode="0%">
          <cx:pt idx="0">0.90000000000000002</cx:pt>
          <cx:pt idx="1">-0.32000000000000001</cx:pt>
          <cx:pt idx="2">-0.28999999999999998</cx:pt>
          <cx:pt idx="3">-0.28999999999999998</cx:pt>
          <cx:pt idx="4">0.10000000000000001</cx:pt>
        </cx:lvl>
      </cx:numDim>
    </cx:data>
  </cx:chartData>
  <cx:chart>
    <cx:plotArea>
      <cx:plotAreaRegion>
        <cx:series layoutId="waterfall" uniqueId="{303C8B85-0A14-4B09-868A-C43390F60E90}">
          <cx:tx>
            <cx:txData>
              <cx:f>Sheet1!$B$1</cx:f>
              <cx:v>Series1</cx:v>
            </cx:txData>
          </cx:tx>
          <cx:dataPt idx="0">
            <cx:spPr>
              <a:solidFill>
                <a:srgbClr val="B02A24"/>
              </a:solidFill>
            </cx:spPr>
          </cx:dataPt>
          <cx:dataPt idx="1">
            <cx:spPr>
              <a:solidFill>
                <a:srgbClr val="E43D30"/>
              </a:solidFill>
            </cx:spPr>
          </cx:dataPt>
          <cx:dataPt idx="2">
            <cx:spPr>
              <a:solidFill>
                <a:srgbClr val="E43D30"/>
              </a:solidFill>
            </cx:spPr>
          </cx:dataPt>
          <cx:dataPt idx="3">
            <cx:spPr>
              <a:solidFill>
                <a:srgbClr val="E43D30"/>
              </a:solidFill>
            </cx:spPr>
          </cx:dataPt>
          <cx:dataPt idx="4">
            <cx:spPr>
              <a:solidFill>
                <a:srgbClr val="444547"/>
              </a:solidFill>
            </cx:spPr>
          </cx:dataPt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endParaRPr lang="en-US" sz="1197" b="0" i="0" u="none" strike="noStrike" baseline="0">
                  <a:solidFill>
                    <a:srgbClr val="1D1D1B">
                      <a:lumMod val="65000"/>
                      <a:lumOff val="35000"/>
                    </a:srgbClr>
                  </a:solidFill>
                  <a:latin typeface="Montserrat"/>
                </a:endParaRPr>
              </a:p>
            </cx:txPr>
            <cx:visibility seriesName="0" categoryName="0" value="1"/>
            <cx:dataLabelHidden idx="1"/>
            <cx:dataLabelHidden idx="2"/>
            <cx:dataLabelHidden idx="3"/>
          </cx:dataLabels>
          <cx:dataId val="0"/>
          <cx:layoutPr>
            <cx:subtotals>
              <cx:idx val="0"/>
              <cx:idx val="4"/>
              <cx:idx val="7"/>
            </cx:subtotals>
          </cx:layoutPr>
        </cx:series>
      </cx:plotAreaRegion>
      <cx:axis id="0" hidden="1">
        <cx:catScaling gapWidth="0.699999988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100"/>
            </a:pPr>
            <a:endParaRPr lang="en-US" sz="1100" b="0" i="0" u="none" strike="noStrike" baseline="0">
              <a:solidFill>
                <a:srgbClr val="1D1D1B">
                  <a:lumMod val="65000"/>
                  <a:lumOff val="35000"/>
                </a:srgbClr>
              </a:solidFill>
              <a:latin typeface="Montserrat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/>
            </a:pPr>
            <a:endParaRPr lang="en-US" sz="1000" b="0" i="0" u="none" strike="noStrike" baseline="0">
              <a:solidFill>
                <a:srgbClr val="1D1D1B">
                  <a:lumMod val="65000"/>
                  <a:lumOff val="35000"/>
                </a:srgbClr>
              </a:solidFill>
              <a:latin typeface="Montserrat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A643A-F23D-4CA7-BA04-4BDF3E95A591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DD0FD29-8EF8-467D-8421-C2B32A2CC1F8}">
      <dgm:prSet phldrT="[Text]" custT="1"/>
      <dgm:spPr/>
      <dgm:t>
        <a:bodyPr/>
        <a:lstStyle/>
        <a:p>
          <a:endParaRPr lang="en-US" sz="1400" b="1">
            <a:latin typeface="Montserrat" panose="00000500000000000000" pitchFamily="2" charset="0"/>
          </a:endParaRPr>
        </a:p>
        <a:p>
          <a:r>
            <a:rPr lang="en-US" sz="1400" b="1">
              <a:latin typeface="Montserrat" panose="00000500000000000000" pitchFamily="2" charset="0"/>
            </a:rPr>
            <a:t>On-site visit to the suppliers' facilities</a:t>
          </a:r>
        </a:p>
      </dgm:t>
    </dgm:pt>
    <dgm:pt modelId="{B6477C47-8DED-4D34-97B5-3C90DE637933}" type="parTrans" cxnId="{2E904ADE-72AB-4DE9-99CC-76E3389170B1}">
      <dgm:prSet/>
      <dgm:spPr/>
      <dgm:t>
        <a:bodyPr/>
        <a:lstStyle/>
        <a:p>
          <a:endParaRPr lang="en-GB" sz="1400"/>
        </a:p>
      </dgm:t>
    </dgm:pt>
    <dgm:pt modelId="{FF6A0274-A1C7-42AC-98A4-F5A003CF67B7}" type="sibTrans" cxnId="{2E904ADE-72AB-4DE9-99CC-76E3389170B1}">
      <dgm:prSet/>
      <dgm:spPr/>
      <dgm:t>
        <a:bodyPr/>
        <a:lstStyle/>
        <a:p>
          <a:endParaRPr lang="en-GB" sz="1400"/>
        </a:p>
      </dgm:t>
    </dgm:pt>
    <dgm:pt modelId="{C69091BF-5057-4B8E-94D1-FA8B4682771F}">
      <dgm:prSet phldrT="[Text]" custT="1"/>
      <dgm:spPr/>
      <dgm:t>
        <a:bodyPr/>
        <a:lstStyle/>
        <a:p>
          <a:endParaRPr lang="en-US" sz="1400" b="1">
            <a:latin typeface="Montserrat" panose="00000500000000000000" pitchFamily="2" charset="0"/>
          </a:endParaRPr>
        </a:p>
        <a:p>
          <a:r>
            <a:rPr lang="en-US" sz="1400" b="1">
              <a:latin typeface="Montserrat" panose="00000500000000000000" pitchFamily="2" charset="0"/>
            </a:rPr>
            <a:t>Review of data and documents suppliers provide</a:t>
          </a:r>
        </a:p>
      </dgm:t>
    </dgm:pt>
    <dgm:pt modelId="{8A21E61E-5B52-4F0E-B7B0-420B3A8817DB}" type="parTrans" cxnId="{8C586122-104E-4C82-9997-E341F008C769}">
      <dgm:prSet/>
      <dgm:spPr/>
      <dgm:t>
        <a:bodyPr/>
        <a:lstStyle/>
        <a:p>
          <a:endParaRPr lang="en-GB" sz="1400"/>
        </a:p>
      </dgm:t>
    </dgm:pt>
    <dgm:pt modelId="{037C15E7-CB57-4797-9175-A5E6F30500A4}" type="sibTrans" cxnId="{8C586122-104E-4C82-9997-E341F008C769}">
      <dgm:prSet/>
      <dgm:spPr/>
      <dgm:t>
        <a:bodyPr/>
        <a:lstStyle/>
        <a:p>
          <a:endParaRPr lang="en-GB" sz="1400"/>
        </a:p>
      </dgm:t>
    </dgm:pt>
    <dgm:pt modelId="{A6365038-E7C6-4C3D-95FE-46E795B98D26}">
      <dgm:prSet phldrT="[Text]" custT="1"/>
      <dgm:spPr/>
      <dgm:t>
        <a:bodyPr/>
        <a:lstStyle/>
        <a:p>
          <a:endParaRPr lang="en-US" sz="1400" b="1">
            <a:latin typeface="Montserrat" panose="00000500000000000000" pitchFamily="2" charset="0"/>
          </a:endParaRPr>
        </a:p>
        <a:p>
          <a:r>
            <a:rPr lang="en-US" sz="1400" b="1">
              <a:latin typeface="Montserrat" panose="00000500000000000000" pitchFamily="2" charset="0"/>
            </a:rPr>
            <a:t>C</a:t>
          </a:r>
          <a:r>
            <a:rPr lang="en-US" altLang="zh-CN" sz="1400" b="1">
              <a:latin typeface="Montserrat" panose="00000500000000000000" pitchFamily="2" charset="0"/>
            </a:rPr>
            <a:t>onduct third-party Audit</a:t>
          </a:r>
          <a:endParaRPr lang="en-GB" sz="1400"/>
        </a:p>
      </dgm:t>
    </dgm:pt>
    <dgm:pt modelId="{AEC88662-FEA4-4D83-8CAA-E44C8D16C085}" type="parTrans" cxnId="{E72D2349-4C91-41D4-8BB1-3C9CE335E8CA}">
      <dgm:prSet/>
      <dgm:spPr/>
      <dgm:t>
        <a:bodyPr/>
        <a:lstStyle/>
        <a:p>
          <a:endParaRPr lang="en-GB" sz="1400"/>
        </a:p>
      </dgm:t>
    </dgm:pt>
    <dgm:pt modelId="{B35B54E6-FC21-4A4B-8710-C8E1B175361A}" type="sibTrans" cxnId="{E72D2349-4C91-41D4-8BB1-3C9CE335E8CA}">
      <dgm:prSet/>
      <dgm:spPr/>
      <dgm:t>
        <a:bodyPr/>
        <a:lstStyle/>
        <a:p>
          <a:endParaRPr lang="en-GB" sz="1400"/>
        </a:p>
      </dgm:t>
    </dgm:pt>
    <dgm:pt modelId="{7A424A62-04C5-41C1-9023-0C3B9E47BE76}">
      <dgm:prSet phldrT="[Text]" custT="1"/>
      <dgm:spPr/>
      <dgm:t>
        <a:bodyPr/>
        <a:lstStyle/>
        <a:p>
          <a:endParaRPr lang="en-US" sz="1400" b="1">
            <a:latin typeface="Montserrat" panose="00000500000000000000" pitchFamily="2" charset="0"/>
          </a:endParaRPr>
        </a:p>
        <a:p>
          <a:r>
            <a:rPr lang="en-US" sz="1400" b="1">
              <a:latin typeface="Montserrat" panose="00000500000000000000" pitchFamily="2" charset="0"/>
            </a:rPr>
            <a:t>Interview with experts and/or  suppliers' staff</a:t>
          </a:r>
          <a:endParaRPr lang="en-GB" sz="1400"/>
        </a:p>
      </dgm:t>
    </dgm:pt>
    <dgm:pt modelId="{A488E3A3-0E4F-49BD-9271-403C820ABE2C}" type="parTrans" cxnId="{6D7764F4-E788-4EC2-9E11-A37F41609BE4}">
      <dgm:prSet/>
      <dgm:spPr/>
      <dgm:t>
        <a:bodyPr/>
        <a:lstStyle/>
        <a:p>
          <a:endParaRPr lang="en-GB" sz="1400"/>
        </a:p>
      </dgm:t>
    </dgm:pt>
    <dgm:pt modelId="{39CCEB7D-F1E8-45F3-96BC-7189501BF34F}" type="sibTrans" cxnId="{6D7764F4-E788-4EC2-9E11-A37F41609BE4}">
      <dgm:prSet/>
      <dgm:spPr/>
      <dgm:t>
        <a:bodyPr/>
        <a:lstStyle/>
        <a:p>
          <a:endParaRPr lang="en-GB" sz="1400"/>
        </a:p>
      </dgm:t>
    </dgm:pt>
    <dgm:pt modelId="{63D158D0-B7A2-4EA5-841F-67981F423139}">
      <dgm:prSet phldrT="[Text]" custT="1"/>
      <dgm:spPr/>
      <dgm:t>
        <a:bodyPr/>
        <a:lstStyle/>
        <a:p>
          <a:endParaRPr lang="en-US" sz="1400" b="1">
            <a:latin typeface="Montserrat" panose="00000500000000000000" pitchFamily="2" charset="0"/>
          </a:endParaRPr>
        </a:p>
        <a:p>
          <a:r>
            <a:rPr lang="en-US" sz="1400" b="1">
              <a:latin typeface="Montserrat" panose="00000500000000000000" pitchFamily="2" charset="0"/>
            </a:rPr>
            <a:t>Review of media reports about the suppliers</a:t>
          </a:r>
          <a:endParaRPr lang="en-GB" sz="1400"/>
        </a:p>
      </dgm:t>
    </dgm:pt>
    <dgm:pt modelId="{B0D6E197-95AB-4836-9297-37ABD74DA7FB}" type="parTrans" cxnId="{840FF2E3-EF14-4EEE-BD9C-A05F84ABF651}">
      <dgm:prSet/>
      <dgm:spPr/>
      <dgm:t>
        <a:bodyPr/>
        <a:lstStyle/>
        <a:p>
          <a:endParaRPr lang="en-GB" sz="1400"/>
        </a:p>
      </dgm:t>
    </dgm:pt>
    <dgm:pt modelId="{5A638C69-EC95-491F-8348-D80F6C044467}" type="sibTrans" cxnId="{840FF2E3-EF14-4EEE-BD9C-A05F84ABF651}">
      <dgm:prSet/>
      <dgm:spPr/>
      <dgm:t>
        <a:bodyPr/>
        <a:lstStyle/>
        <a:p>
          <a:endParaRPr lang="en-GB" sz="1400"/>
        </a:p>
      </dgm:t>
    </dgm:pt>
    <dgm:pt modelId="{0242FAA5-D446-42E1-A59C-4AC42195A437}" type="pres">
      <dgm:prSet presAssocID="{A46A643A-F23D-4CA7-BA04-4BDF3E95A591}" presName="Name0" presStyleCnt="0">
        <dgm:presLayoutVars>
          <dgm:dir/>
          <dgm:resizeHandles val="exact"/>
        </dgm:presLayoutVars>
      </dgm:prSet>
      <dgm:spPr/>
    </dgm:pt>
    <dgm:pt modelId="{AE54254A-D489-44B4-B924-6031623A8767}" type="pres">
      <dgm:prSet presAssocID="{0DD0FD29-8EF8-467D-8421-C2B32A2CC1F8}" presName="node" presStyleLbl="node1" presStyleIdx="0" presStyleCnt="5">
        <dgm:presLayoutVars>
          <dgm:bulletEnabled val="1"/>
        </dgm:presLayoutVars>
      </dgm:prSet>
      <dgm:spPr/>
    </dgm:pt>
    <dgm:pt modelId="{74D8D546-A105-48F6-B8DF-44E2C89991C9}" type="pres">
      <dgm:prSet presAssocID="{FF6A0274-A1C7-42AC-98A4-F5A003CF67B7}" presName="sibTrans" presStyleCnt="0"/>
      <dgm:spPr/>
    </dgm:pt>
    <dgm:pt modelId="{3DAA604A-513B-4C60-AF16-1996A792E087}" type="pres">
      <dgm:prSet presAssocID="{C69091BF-5057-4B8E-94D1-FA8B4682771F}" presName="node" presStyleLbl="node1" presStyleIdx="1" presStyleCnt="5">
        <dgm:presLayoutVars>
          <dgm:bulletEnabled val="1"/>
        </dgm:presLayoutVars>
      </dgm:prSet>
      <dgm:spPr/>
    </dgm:pt>
    <dgm:pt modelId="{FC8A975A-C66C-42EC-86B8-CFE30E265CBE}" type="pres">
      <dgm:prSet presAssocID="{037C15E7-CB57-4797-9175-A5E6F30500A4}" presName="sibTrans" presStyleCnt="0"/>
      <dgm:spPr/>
    </dgm:pt>
    <dgm:pt modelId="{E687CAA7-225F-44B0-9D38-2244AFA2B021}" type="pres">
      <dgm:prSet presAssocID="{A6365038-E7C6-4C3D-95FE-46E795B98D26}" presName="node" presStyleLbl="node1" presStyleIdx="2" presStyleCnt="5" custLinFactNeighborX="1">
        <dgm:presLayoutVars>
          <dgm:bulletEnabled val="1"/>
        </dgm:presLayoutVars>
      </dgm:prSet>
      <dgm:spPr/>
    </dgm:pt>
    <dgm:pt modelId="{7C26B1DF-CF99-4EC0-B7C4-AEBF73561E2F}" type="pres">
      <dgm:prSet presAssocID="{B35B54E6-FC21-4A4B-8710-C8E1B175361A}" presName="sibTrans" presStyleCnt="0"/>
      <dgm:spPr/>
    </dgm:pt>
    <dgm:pt modelId="{D5FCE9B1-62BD-4B2B-81E7-50AB0859F672}" type="pres">
      <dgm:prSet presAssocID="{7A424A62-04C5-41C1-9023-0C3B9E47BE76}" presName="node" presStyleLbl="node1" presStyleIdx="3" presStyleCnt="5" custLinFactNeighborX="1">
        <dgm:presLayoutVars>
          <dgm:bulletEnabled val="1"/>
        </dgm:presLayoutVars>
      </dgm:prSet>
      <dgm:spPr/>
    </dgm:pt>
    <dgm:pt modelId="{5762BAB6-FC41-47C6-80A6-1A3D17C9C628}" type="pres">
      <dgm:prSet presAssocID="{39CCEB7D-F1E8-45F3-96BC-7189501BF34F}" presName="sibTrans" presStyleCnt="0"/>
      <dgm:spPr/>
    </dgm:pt>
    <dgm:pt modelId="{2C02B4E9-3D4B-4348-B0E1-30F7742CC795}" type="pres">
      <dgm:prSet presAssocID="{63D158D0-B7A2-4EA5-841F-67981F423139}" presName="node" presStyleLbl="node1" presStyleIdx="4" presStyleCnt="5">
        <dgm:presLayoutVars>
          <dgm:bulletEnabled val="1"/>
        </dgm:presLayoutVars>
      </dgm:prSet>
      <dgm:spPr/>
    </dgm:pt>
  </dgm:ptLst>
  <dgm:cxnLst>
    <dgm:cxn modelId="{8C586122-104E-4C82-9997-E341F008C769}" srcId="{A46A643A-F23D-4CA7-BA04-4BDF3E95A591}" destId="{C69091BF-5057-4B8E-94D1-FA8B4682771F}" srcOrd="1" destOrd="0" parTransId="{8A21E61E-5B52-4F0E-B7B0-420B3A8817DB}" sibTransId="{037C15E7-CB57-4797-9175-A5E6F30500A4}"/>
    <dgm:cxn modelId="{2C27462A-7C04-496B-B05D-EFC62725C69C}" type="presOf" srcId="{C69091BF-5057-4B8E-94D1-FA8B4682771F}" destId="{3DAA604A-513B-4C60-AF16-1996A792E087}" srcOrd="0" destOrd="0" presId="urn:microsoft.com/office/officeart/2005/8/layout/hList6"/>
    <dgm:cxn modelId="{C0265241-7E1C-492F-B333-23981F0FABEF}" type="presOf" srcId="{A6365038-E7C6-4C3D-95FE-46E795B98D26}" destId="{E687CAA7-225F-44B0-9D38-2244AFA2B021}" srcOrd="0" destOrd="0" presId="urn:microsoft.com/office/officeart/2005/8/layout/hList6"/>
    <dgm:cxn modelId="{C05ABA63-2CD0-4D62-83AB-6A042E5B1E2E}" type="presOf" srcId="{A46A643A-F23D-4CA7-BA04-4BDF3E95A591}" destId="{0242FAA5-D446-42E1-A59C-4AC42195A437}" srcOrd="0" destOrd="0" presId="urn:microsoft.com/office/officeart/2005/8/layout/hList6"/>
    <dgm:cxn modelId="{D1084746-8436-4A83-9192-00BB39C6B14E}" type="presOf" srcId="{63D158D0-B7A2-4EA5-841F-67981F423139}" destId="{2C02B4E9-3D4B-4348-B0E1-30F7742CC795}" srcOrd="0" destOrd="0" presId="urn:microsoft.com/office/officeart/2005/8/layout/hList6"/>
    <dgm:cxn modelId="{E72D2349-4C91-41D4-8BB1-3C9CE335E8CA}" srcId="{A46A643A-F23D-4CA7-BA04-4BDF3E95A591}" destId="{A6365038-E7C6-4C3D-95FE-46E795B98D26}" srcOrd="2" destOrd="0" parTransId="{AEC88662-FEA4-4D83-8CAA-E44C8D16C085}" sibTransId="{B35B54E6-FC21-4A4B-8710-C8E1B175361A}"/>
    <dgm:cxn modelId="{9F187A95-5D0C-4D3B-9EE7-5685FA3A0D47}" type="presOf" srcId="{7A424A62-04C5-41C1-9023-0C3B9E47BE76}" destId="{D5FCE9B1-62BD-4B2B-81E7-50AB0859F672}" srcOrd="0" destOrd="0" presId="urn:microsoft.com/office/officeart/2005/8/layout/hList6"/>
    <dgm:cxn modelId="{2E904ADE-72AB-4DE9-99CC-76E3389170B1}" srcId="{A46A643A-F23D-4CA7-BA04-4BDF3E95A591}" destId="{0DD0FD29-8EF8-467D-8421-C2B32A2CC1F8}" srcOrd="0" destOrd="0" parTransId="{B6477C47-8DED-4D34-97B5-3C90DE637933}" sibTransId="{FF6A0274-A1C7-42AC-98A4-F5A003CF67B7}"/>
    <dgm:cxn modelId="{69873EE0-5AA8-4143-9D40-210C7EB51792}" type="presOf" srcId="{0DD0FD29-8EF8-467D-8421-C2B32A2CC1F8}" destId="{AE54254A-D489-44B4-B924-6031623A8767}" srcOrd="0" destOrd="0" presId="urn:microsoft.com/office/officeart/2005/8/layout/hList6"/>
    <dgm:cxn modelId="{840FF2E3-EF14-4EEE-BD9C-A05F84ABF651}" srcId="{A46A643A-F23D-4CA7-BA04-4BDF3E95A591}" destId="{63D158D0-B7A2-4EA5-841F-67981F423139}" srcOrd="4" destOrd="0" parTransId="{B0D6E197-95AB-4836-9297-37ABD74DA7FB}" sibTransId="{5A638C69-EC95-491F-8348-D80F6C044467}"/>
    <dgm:cxn modelId="{6D7764F4-E788-4EC2-9E11-A37F41609BE4}" srcId="{A46A643A-F23D-4CA7-BA04-4BDF3E95A591}" destId="{7A424A62-04C5-41C1-9023-0C3B9E47BE76}" srcOrd="3" destOrd="0" parTransId="{A488E3A3-0E4F-49BD-9271-403C820ABE2C}" sibTransId="{39CCEB7D-F1E8-45F3-96BC-7189501BF34F}"/>
    <dgm:cxn modelId="{BE6E2C46-DA42-4CDB-8E8D-33E6658D8D5B}" type="presParOf" srcId="{0242FAA5-D446-42E1-A59C-4AC42195A437}" destId="{AE54254A-D489-44B4-B924-6031623A8767}" srcOrd="0" destOrd="0" presId="urn:microsoft.com/office/officeart/2005/8/layout/hList6"/>
    <dgm:cxn modelId="{1296DCF9-75E6-4B77-807C-685B3E3DEA59}" type="presParOf" srcId="{0242FAA5-D446-42E1-A59C-4AC42195A437}" destId="{74D8D546-A105-48F6-B8DF-44E2C89991C9}" srcOrd="1" destOrd="0" presId="urn:microsoft.com/office/officeart/2005/8/layout/hList6"/>
    <dgm:cxn modelId="{0310979E-7BA1-44F8-BAC4-65AF74862C76}" type="presParOf" srcId="{0242FAA5-D446-42E1-A59C-4AC42195A437}" destId="{3DAA604A-513B-4C60-AF16-1996A792E087}" srcOrd="2" destOrd="0" presId="urn:microsoft.com/office/officeart/2005/8/layout/hList6"/>
    <dgm:cxn modelId="{A5E12A4F-6BA1-4539-AE0F-EA73FF875406}" type="presParOf" srcId="{0242FAA5-D446-42E1-A59C-4AC42195A437}" destId="{FC8A975A-C66C-42EC-86B8-CFE30E265CBE}" srcOrd="3" destOrd="0" presId="urn:microsoft.com/office/officeart/2005/8/layout/hList6"/>
    <dgm:cxn modelId="{B162C380-FF65-46D9-AA60-0712828CB374}" type="presParOf" srcId="{0242FAA5-D446-42E1-A59C-4AC42195A437}" destId="{E687CAA7-225F-44B0-9D38-2244AFA2B021}" srcOrd="4" destOrd="0" presId="urn:microsoft.com/office/officeart/2005/8/layout/hList6"/>
    <dgm:cxn modelId="{1B3F1E79-9AA6-41A6-A0FB-D7A9CCE421E3}" type="presParOf" srcId="{0242FAA5-D446-42E1-A59C-4AC42195A437}" destId="{7C26B1DF-CF99-4EC0-B7C4-AEBF73561E2F}" srcOrd="5" destOrd="0" presId="urn:microsoft.com/office/officeart/2005/8/layout/hList6"/>
    <dgm:cxn modelId="{7845D1A1-6ED0-4AD3-90D5-3B3B5DE35915}" type="presParOf" srcId="{0242FAA5-D446-42E1-A59C-4AC42195A437}" destId="{D5FCE9B1-62BD-4B2B-81E7-50AB0859F672}" srcOrd="6" destOrd="0" presId="urn:microsoft.com/office/officeart/2005/8/layout/hList6"/>
    <dgm:cxn modelId="{33022DC2-4CCF-46D4-B282-0AE6C405A31D}" type="presParOf" srcId="{0242FAA5-D446-42E1-A59C-4AC42195A437}" destId="{5762BAB6-FC41-47C6-80A6-1A3D17C9C628}" srcOrd="7" destOrd="0" presId="urn:microsoft.com/office/officeart/2005/8/layout/hList6"/>
    <dgm:cxn modelId="{BF8EA8E8-0A19-41C8-8D00-08D826752C5F}" type="presParOf" srcId="{0242FAA5-D446-42E1-A59C-4AC42195A437}" destId="{2C02B4E9-3D4B-4348-B0E1-30F7742CC795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4254A-D489-44B4-B924-6031623A8767}">
      <dsp:nvSpPr>
        <dsp:cNvPr id="0" name=""/>
        <dsp:cNvSpPr/>
      </dsp:nvSpPr>
      <dsp:spPr>
        <a:xfrm rot="16200000">
          <a:off x="22141" y="-16060"/>
          <a:ext cx="2101850" cy="213397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latin typeface="Montserrat" panose="000005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Montserrat" panose="00000500000000000000" pitchFamily="2" charset="0"/>
            </a:rPr>
            <a:t>On-site visit to the suppliers' facilities</a:t>
          </a:r>
        </a:p>
      </dsp:txBody>
      <dsp:txXfrm rot="5400000">
        <a:off x="6081" y="420370"/>
        <a:ext cx="2133971" cy="1261110"/>
      </dsp:txXfrm>
    </dsp:sp>
    <dsp:sp modelId="{3DAA604A-513B-4C60-AF16-1996A792E087}">
      <dsp:nvSpPr>
        <dsp:cNvPr id="0" name=""/>
        <dsp:cNvSpPr/>
      </dsp:nvSpPr>
      <dsp:spPr>
        <a:xfrm rot="16200000">
          <a:off x="2316161" y="-16060"/>
          <a:ext cx="2101850" cy="213397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latin typeface="Montserrat" panose="000005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Montserrat" panose="00000500000000000000" pitchFamily="2" charset="0"/>
            </a:rPr>
            <a:t>Review of data and documents suppliers provide</a:t>
          </a:r>
        </a:p>
      </dsp:txBody>
      <dsp:txXfrm rot="5400000">
        <a:off x="2300101" y="420370"/>
        <a:ext cx="2133971" cy="1261110"/>
      </dsp:txXfrm>
    </dsp:sp>
    <dsp:sp modelId="{E687CAA7-225F-44B0-9D38-2244AFA2B021}">
      <dsp:nvSpPr>
        <dsp:cNvPr id="0" name=""/>
        <dsp:cNvSpPr/>
      </dsp:nvSpPr>
      <dsp:spPr>
        <a:xfrm rot="16200000">
          <a:off x="4610182" y="-16060"/>
          <a:ext cx="2101850" cy="213397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latin typeface="Montserrat" panose="000005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Montserrat" panose="00000500000000000000" pitchFamily="2" charset="0"/>
            </a:rPr>
            <a:t>C</a:t>
          </a:r>
          <a:r>
            <a:rPr lang="en-US" altLang="zh-CN" sz="1400" b="1" kern="1200">
              <a:latin typeface="Montserrat" panose="00000500000000000000" pitchFamily="2" charset="0"/>
            </a:rPr>
            <a:t>onduct third-party Audit</a:t>
          </a:r>
          <a:endParaRPr lang="en-GB" sz="1400" kern="1200"/>
        </a:p>
      </dsp:txBody>
      <dsp:txXfrm rot="5400000">
        <a:off x="4594122" y="420370"/>
        <a:ext cx="2133971" cy="1261110"/>
      </dsp:txXfrm>
    </dsp:sp>
    <dsp:sp modelId="{D5FCE9B1-62BD-4B2B-81E7-50AB0859F672}">
      <dsp:nvSpPr>
        <dsp:cNvPr id="0" name=""/>
        <dsp:cNvSpPr/>
      </dsp:nvSpPr>
      <dsp:spPr>
        <a:xfrm rot="16200000">
          <a:off x="6904201" y="-16060"/>
          <a:ext cx="2101850" cy="213397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latin typeface="Montserrat" panose="000005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Montserrat" panose="00000500000000000000" pitchFamily="2" charset="0"/>
            </a:rPr>
            <a:t>Interview with experts and/or  suppliers' staff</a:t>
          </a:r>
          <a:endParaRPr lang="en-GB" sz="1400" kern="1200"/>
        </a:p>
      </dsp:txBody>
      <dsp:txXfrm rot="5400000">
        <a:off x="6888141" y="420370"/>
        <a:ext cx="2133971" cy="1261110"/>
      </dsp:txXfrm>
    </dsp:sp>
    <dsp:sp modelId="{2C02B4E9-3D4B-4348-B0E1-30F7742CC795}">
      <dsp:nvSpPr>
        <dsp:cNvPr id="0" name=""/>
        <dsp:cNvSpPr/>
      </dsp:nvSpPr>
      <dsp:spPr>
        <a:xfrm rot="16200000">
          <a:off x="9198219" y="-16060"/>
          <a:ext cx="2101850" cy="213397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latin typeface="Montserrat" panose="000005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Montserrat" panose="00000500000000000000" pitchFamily="2" charset="0"/>
            </a:rPr>
            <a:t>Review of media reports about the suppliers</a:t>
          </a:r>
          <a:endParaRPr lang="en-GB" sz="1400" kern="1200"/>
        </a:p>
      </dsp:txBody>
      <dsp:txXfrm rot="5400000">
        <a:off x="9182159" y="420370"/>
        <a:ext cx="2133971" cy="1261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0.78431</cdr:x>
      <cdr:y>0.20893</cdr:y>
    </cdr:from>
    <cdr:to>
      <cdr:x>0.94886</cdr:x>
      <cdr:y>0.32036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2971800" y="519545"/>
          <a:ext cx="623455" cy="277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0.08486</cdr:x>
      <cdr:y>0.3203</cdr:y>
    </cdr:from>
    <cdr:to>
      <cdr:x>0.18301</cdr:x>
      <cdr:y>0.4442</cdr:y>
    </cdr:to>
    <cdr:pic>
      <cdr:nvPicPr>
        <cdr:cNvPr id="2" name="Bild 25">
          <a:extLst xmlns:a="http://schemas.openxmlformats.org/drawingml/2006/main">
            <a:ext uri="{FF2B5EF4-FFF2-40B4-BE49-F238E27FC236}">
              <a16:creationId xmlns:a16="http://schemas.microsoft.com/office/drawing/2014/main" id="{89283969-1787-47B9-58CD-9DF82A14C0E4}"/>
            </a:ext>
          </a:extLst>
        </cdr:cNvPr>
        <cdr:cNvPicPr preferRelativeResize="0"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802989" y="2475599"/>
          <a:ext cx="928800" cy="95760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0.31961</cdr:x>
      <cdr:y>0.30481</cdr:y>
    </cdr:from>
    <cdr:to>
      <cdr:x>0.6908</cdr:x>
      <cdr:y>0.70345</cdr:y>
    </cdr:to>
    <cdr:pic>
      <cdr:nvPicPr>
        <cdr:cNvPr id="2" name="Picture 1" descr="Icon&#10;&#10;Description automatically generated">
          <a:extLst xmlns:a="http://schemas.openxmlformats.org/drawingml/2006/main">
            <a:ext uri="{FF2B5EF4-FFF2-40B4-BE49-F238E27FC236}">
              <a16:creationId xmlns:a16="http://schemas.microsoft.com/office/drawing/2014/main" id="{8AB9216A-1898-7C94-9A0A-AD6E4C821E2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21182" y="752499"/>
          <a:ext cx="953681" cy="9841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0.31038</cdr:x>
      <cdr:y>0.29326</cdr:y>
    </cdr:from>
    <cdr:to>
      <cdr:x>0.7016</cdr:x>
      <cdr:y>0.71153</cdr:y>
    </cdr:to>
    <cdr:pic>
      <cdr:nvPicPr>
        <cdr:cNvPr id="2" name="Picture 1" descr="ASEAN Flag Vector. Original And Simple Asean Economic Community Flag  Isolated Vector In Official Colors And Proportion Correctly Stock Vector -  Illustration of team, sign: 137440879">
          <a:extLst xmlns:a="http://schemas.openxmlformats.org/drawingml/2006/main">
            <a:ext uri="{FF2B5EF4-FFF2-40B4-BE49-F238E27FC236}">
              <a16:creationId xmlns:a16="http://schemas.microsoft.com/office/drawing/2014/main" id="{05EF49F5-21A0-C84F-F35A-DF288994D9C4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6938" t="20429" r="17031" b="20580"/>
        <a:stretch xmlns:a="http://schemas.openxmlformats.org/drawingml/2006/main"/>
      </cdr:blipFill>
      <cdr:spPr bwMode="auto">
        <a:xfrm xmlns:a="http://schemas.openxmlformats.org/drawingml/2006/main">
          <a:off x="797968" y="709225"/>
          <a:ext cx="1005782" cy="1011585"/>
        </a:xfrm>
        <a:prstGeom xmlns:a="http://schemas.openxmlformats.org/drawingml/2006/main" prst="ellipse">
          <a:avLst/>
        </a:prstGeom>
        <a:noFill xmlns:a="http://schemas.openxmlformats.org/drawingml/2006/main"/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E97A77-5E0A-E5E1-FDC8-E53C7895E0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EB376-C515-3494-1CF2-FFC878E4C3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D9BE0-AEE7-424A-B609-4578D9A8FE99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8F797-FD59-8974-3A32-8CEA5CD4BC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0D236-D133-0232-FDBB-6BFC197313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F5F4C-D494-402D-B837-F2D289C37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79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BB2B8-772F-2041-BC99-A72F55E01687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DD2FA-D5A5-AB4D-A8AB-AD2879A9A0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42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70"/>
              </a:spcBef>
            </a:pPr>
            <a:endParaRPr lang="en-AU" sz="2000" b="1" i="1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 defTabSz="9144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AU" sz="1400">
                <a:solidFill>
                  <a:srgbClr val="000000"/>
                </a:solidFill>
                <a:ea typeface="微软雅黑"/>
              </a:rPr>
              <a:t>As most companies are headquartered in Europe, </a:t>
            </a:r>
            <a:r>
              <a:rPr lang="en-AU" sz="1400" b="1">
                <a:solidFill>
                  <a:srgbClr val="000000"/>
                </a:solidFill>
                <a:ea typeface="微软雅黑"/>
              </a:rPr>
              <a:t>the majority of companies also source in the region </a:t>
            </a:r>
            <a:r>
              <a:rPr lang="en-AU" sz="1400">
                <a:solidFill>
                  <a:srgbClr val="000000"/>
                </a:solidFill>
                <a:ea typeface="微软雅黑"/>
              </a:rPr>
              <a:t>and most have sourcing activity in </a:t>
            </a:r>
            <a:r>
              <a:rPr lang="en-AU" sz="1400" b="1">
                <a:solidFill>
                  <a:srgbClr val="000000"/>
                </a:solidFill>
                <a:ea typeface="微软雅黑"/>
              </a:rPr>
              <a:t>Germany</a:t>
            </a:r>
            <a:r>
              <a:rPr lang="en-AU" sz="1400">
                <a:solidFill>
                  <a:srgbClr val="000000"/>
                </a:solidFill>
                <a:ea typeface="微软雅黑"/>
              </a:rPr>
              <a:t>. 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en-AU" sz="1200">
              <a:solidFill>
                <a:srgbClr val="000000"/>
              </a:solidFill>
              <a:ea typeface="微软雅黑"/>
            </a:endParaRPr>
          </a:p>
          <a:p>
            <a:pPr marL="628650" lvl="1" indent="-171450" defTabSz="9144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>
                <a:solidFill>
                  <a:srgbClr val="000000"/>
                </a:solidFill>
                <a:ea typeface="微软雅黑"/>
              </a:rPr>
              <a:t>The companies’ purchasing spend in Europe follow a</a:t>
            </a:r>
            <a:r>
              <a:rPr lang="en-US" sz="1400" b="1">
                <a:solidFill>
                  <a:srgbClr val="000000"/>
                </a:solidFill>
                <a:ea typeface="微软雅黑"/>
              </a:rPr>
              <a:t> similar share distribution as China. </a:t>
            </a:r>
            <a:r>
              <a:rPr lang="en-US" sz="1400">
                <a:solidFill>
                  <a:srgbClr val="000000"/>
                </a:solidFill>
                <a:ea typeface="微软雅黑"/>
              </a:rPr>
              <a:t>Most spend between </a:t>
            </a:r>
            <a:r>
              <a:rPr lang="en-US" sz="1400" b="1">
                <a:solidFill>
                  <a:srgbClr val="000000"/>
                </a:solidFill>
                <a:ea typeface="微软雅黑"/>
              </a:rPr>
              <a:t>10% - 49%. </a:t>
            </a:r>
            <a:r>
              <a:rPr lang="en-US" sz="1400">
                <a:solidFill>
                  <a:srgbClr val="000000"/>
                </a:solidFill>
                <a:ea typeface="微软雅黑"/>
              </a:rPr>
              <a:t>Notable difference is that a higher share spend between 50%-79% in Europe, a possible indication that companies’ </a:t>
            </a:r>
            <a:r>
              <a:rPr lang="en-US" sz="1400" b="1">
                <a:solidFill>
                  <a:srgbClr val="000000"/>
                </a:solidFill>
                <a:ea typeface="微软雅黑"/>
              </a:rPr>
              <a:t>European sourcing is growing in importance. </a:t>
            </a:r>
            <a:endParaRPr lang="en-AU" sz="1400" b="1">
              <a:solidFill>
                <a:srgbClr val="000000"/>
              </a:solidFill>
              <a:ea typeface="微软雅黑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056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336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64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Dollar starting to slip</a:t>
            </a:r>
            <a:br>
              <a:rPr lang="en-US" dirty="0"/>
            </a:br>
            <a:r>
              <a:rPr lang="en-US" dirty="0"/>
              <a:t>- CIPS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D2FA-D5A5-AB4D-A8AB-AD2879A9A09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633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D2FA-D5A5-AB4D-A8AB-AD2879A9A09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0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D2FA-D5A5-AB4D-A8AB-AD2879A9A09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567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D2FA-D5A5-AB4D-A8AB-AD2879A9A09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475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D2FA-D5A5-AB4D-A8AB-AD2879A9A09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1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Stricter guidelines for overseas investment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Capital controls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D2FA-D5A5-AB4D-A8AB-AD2879A9A09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85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Most respondents recognize that China is mainly a market for their global supply</a:t>
            </a:r>
          </a:p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200">
              <a:solidFill>
                <a:srgbClr val="595959"/>
              </a:solidFill>
              <a:effectLst/>
              <a:latin typeface="Montserrat" panose="00000500000000000000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Chinese market has become less important for companies’ global sourcing needs</a:t>
            </a:r>
            <a:r>
              <a:rPr lang="en-US" sz="1200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after the pandemic</a:t>
            </a: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2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200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Southeast Asia mainly serves global production demand though there has been a notable shift toward serving the local region</a:t>
            </a: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2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200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Europe s also the main destination where their purchased materials are consumed </a:t>
            </a:r>
            <a:r>
              <a:rPr lang="en-US" sz="1200" err="1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whilw</a:t>
            </a:r>
            <a:r>
              <a:rPr lang="en-US" sz="1200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this tendency becomes less distinctive than last year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14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01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Increasing costs was the most significant risk factor for sourcing in all three regions. </a:t>
            </a:r>
            <a:endParaRPr lang="en-US" sz="12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Unstable supplier performance is regarded as the second most concerning factor for sourcing in China and Southeast Asia. </a:t>
            </a: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Production capacity rose from the fourth to the second biggest concern for companies sourcing in Europe with 29% of respondents concerning it. The increased mention may be due to Europe’s energy crisis last year which significantly hindered the manufacturing sector in Europe.</a:t>
            </a: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GB" sz="1050">
              <a:latin typeface="+mn-lt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7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82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5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560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677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ABD70-D997-4AD8-AA7B-AA53316060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57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5EDD6CE-5A9D-4B42-B3AE-0359747CB0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B853A6-967C-A04A-A9B9-28037BD0C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40555"/>
            <a:ext cx="9144000" cy="1469407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the presentation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478ECE-F14D-B140-8B35-38EA9CD9BD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39993"/>
            <a:ext cx="9144000" cy="155840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 of the presentation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AFFEE-F71B-734F-9ED5-4B603CC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31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 noProof="0"/>
              <a:t>Footer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7288C24-ADD7-4E44-98C8-780CB06F6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4723" y="679222"/>
            <a:ext cx="1582554" cy="102866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86A1851-F87F-DD44-AB4B-91997B1AF609}"/>
              </a:ext>
            </a:extLst>
          </p:cNvPr>
          <p:cNvCxnSpPr>
            <a:cxnSpLocks/>
          </p:cNvCxnSpPr>
          <p:nvPr userDrawn="1"/>
        </p:nvCxnSpPr>
        <p:spPr>
          <a:xfrm>
            <a:off x="5889057" y="3724977"/>
            <a:ext cx="4138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E59485D-44F0-BB4F-84EE-6ACC547212D4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78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B37926F-B14D-8D47-A5AE-76F9A523B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5264" y="788987"/>
            <a:ext cx="3706736" cy="4779951"/>
          </a:xfrm>
          <a:solidFill>
            <a:schemeClr val="accent1"/>
          </a:solidFill>
        </p:spPr>
        <p:txBody>
          <a:bodyPr anchor="ctr" anchorCtr="1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A164C502-CE53-0648-A4AF-FDE669FD4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983" y="3690609"/>
            <a:ext cx="3278255" cy="1878340"/>
          </a:xfrm>
        </p:spPr>
        <p:txBody>
          <a:bodyPr lIns="0">
            <a:normAutofit/>
          </a:bodyPr>
          <a:lstStyle>
            <a:lvl1pPr marL="0" indent="0">
              <a:lnSpc>
                <a:spcPts val="1520"/>
              </a:lnSpc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Click to edit</a:t>
            </a:r>
          </a:p>
        </p:txBody>
      </p:sp>
      <p:sp>
        <p:nvSpPr>
          <p:cNvPr id="19" name="Marcador de texto 19">
            <a:extLst>
              <a:ext uri="{FF2B5EF4-FFF2-40B4-BE49-F238E27FC236}">
                <a16:creationId xmlns:a16="http://schemas.microsoft.com/office/drawing/2014/main" id="{52D7E3AA-2559-BA44-BB7A-BEC0459FE5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09308" y="2752725"/>
            <a:ext cx="3278255" cy="2816225"/>
          </a:xfrm>
        </p:spPr>
        <p:txBody>
          <a:bodyPr lIns="0">
            <a:normAutofit/>
          </a:bodyPr>
          <a:lstStyle>
            <a:lvl1pPr marL="0" indent="0">
              <a:lnSpc>
                <a:spcPts val="1520"/>
              </a:lnSpc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Click to edit</a:t>
            </a:r>
          </a:p>
        </p:txBody>
      </p:sp>
      <p:sp>
        <p:nvSpPr>
          <p:cNvPr id="21" name="Marcador de texto 19">
            <a:extLst>
              <a:ext uri="{FF2B5EF4-FFF2-40B4-BE49-F238E27FC236}">
                <a16:creationId xmlns:a16="http://schemas.microsoft.com/office/drawing/2014/main" id="{ACD629F1-E811-724D-B96E-7FF4C3324B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983" y="2752725"/>
            <a:ext cx="3278255" cy="750867"/>
          </a:xfrm>
        </p:spPr>
        <p:txBody>
          <a:bodyPr lIns="0">
            <a:normAutofit/>
          </a:bodyPr>
          <a:lstStyle>
            <a:lvl1pPr marL="0" indent="0">
              <a:lnSpc>
                <a:spcPts val="162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D75F2BC9-9AD3-4EF6-03F8-DCDA1B64D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31" y="706229"/>
            <a:ext cx="5457451" cy="527523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Conector recto 17">
            <a:extLst>
              <a:ext uri="{FF2B5EF4-FFF2-40B4-BE49-F238E27FC236}">
                <a16:creationId xmlns:a16="http://schemas.microsoft.com/office/drawing/2014/main" id="{7FCBC5E6-33BD-1FE4-7B11-024134DF9571}"/>
              </a:ext>
            </a:extLst>
          </p:cNvPr>
          <p:cNvCxnSpPr>
            <a:cxnSpLocks/>
          </p:cNvCxnSpPr>
          <p:nvPr userDrawn="1"/>
        </p:nvCxnSpPr>
        <p:spPr>
          <a:xfrm>
            <a:off x="583131" y="1358289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16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87183225-461C-AF43-8D62-76EF256B7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3530" y="916262"/>
            <a:ext cx="8104941" cy="1202051"/>
          </a:xfrm>
        </p:spPr>
        <p:txBody>
          <a:bodyPr lIns="0" anchor="b" anchorCtr="0">
            <a:normAutofit/>
          </a:bodyPr>
          <a:lstStyle>
            <a:lvl1pPr algn="ctr"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DA357A5-4DBD-544F-A331-C4F02BF6F4C8}"/>
              </a:ext>
            </a:extLst>
          </p:cNvPr>
          <p:cNvCxnSpPr>
            <a:cxnSpLocks/>
          </p:cNvCxnSpPr>
          <p:nvPr userDrawn="1"/>
        </p:nvCxnSpPr>
        <p:spPr>
          <a:xfrm>
            <a:off x="5791665" y="2383525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texto 6">
            <a:extLst>
              <a:ext uri="{FF2B5EF4-FFF2-40B4-BE49-F238E27FC236}">
                <a16:creationId xmlns:a16="http://schemas.microsoft.com/office/drawing/2014/main" id="{27B3BDA4-872C-774E-AADA-DD2BF8A7E04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3131" y="4884768"/>
            <a:ext cx="3228110" cy="1044325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buNone/>
              <a:defRPr sz="10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lnSpc>
                <a:spcPct val="130000"/>
              </a:lnSpc>
              <a:buNone/>
              <a:defRPr sz="10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lnSpc>
                <a:spcPct val="130000"/>
              </a:lnSpc>
              <a:buNone/>
              <a:defRPr sz="10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noProof="0" dirty="0"/>
              <a:t>Click to modify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D7C9E94-0863-494E-BAB5-669FB9EC8E9E}"/>
              </a:ext>
            </a:extLst>
          </p:cNvPr>
          <p:cNvCxnSpPr>
            <a:cxnSpLocks/>
          </p:cNvCxnSpPr>
          <p:nvPr userDrawn="1"/>
        </p:nvCxnSpPr>
        <p:spPr>
          <a:xfrm flipH="1">
            <a:off x="583132" y="4653468"/>
            <a:ext cx="322810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B63F4859-3285-A640-A468-297958F557C5}"/>
              </a:ext>
            </a:extLst>
          </p:cNvPr>
          <p:cNvCxnSpPr>
            <a:cxnSpLocks/>
          </p:cNvCxnSpPr>
          <p:nvPr userDrawn="1"/>
        </p:nvCxnSpPr>
        <p:spPr>
          <a:xfrm flipH="1">
            <a:off x="4481945" y="4653468"/>
            <a:ext cx="322810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F6F258B4-6E37-8249-AFF8-CEAC641FFA15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0758" y="4653468"/>
            <a:ext cx="325687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Marcador de texto 6">
            <a:extLst>
              <a:ext uri="{FF2B5EF4-FFF2-40B4-BE49-F238E27FC236}">
                <a16:creationId xmlns:a16="http://schemas.microsoft.com/office/drawing/2014/main" id="{FBC00605-2E1B-8348-BFD6-76303C12496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81945" y="4884768"/>
            <a:ext cx="3228110" cy="1044325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buNone/>
              <a:defRPr sz="10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lnSpc>
                <a:spcPct val="130000"/>
              </a:lnSpc>
              <a:buNone/>
              <a:defRPr sz="10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lnSpc>
                <a:spcPct val="130000"/>
              </a:lnSpc>
              <a:buNone/>
              <a:defRPr sz="10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noProof="0"/>
              <a:t>Click to modify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4" name="Marcador de texto 6">
            <a:extLst>
              <a:ext uri="{FF2B5EF4-FFF2-40B4-BE49-F238E27FC236}">
                <a16:creationId xmlns:a16="http://schemas.microsoft.com/office/drawing/2014/main" id="{E12F6A7F-D226-E541-95A9-D89CA9B627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0758" y="4884768"/>
            <a:ext cx="3228110" cy="1044325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buNone/>
              <a:defRPr sz="10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lnSpc>
                <a:spcPct val="130000"/>
              </a:lnSpc>
              <a:buNone/>
              <a:defRPr sz="10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lnSpc>
                <a:spcPct val="130000"/>
              </a:lnSpc>
              <a:buNone/>
              <a:defRPr sz="10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noProof="0"/>
              <a:t>Click to modify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412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B37926F-B14D-8D47-A5AE-76F9A523B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7808" y="2752721"/>
            <a:ext cx="3970046" cy="2816225"/>
          </a:xfrm>
          <a:solidFill>
            <a:schemeClr val="accent1"/>
          </a:solidFill>
        </p:spPr>
        <p:txBody>
          <a:bodyPr anchor="ctr" anchorCtr="1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A164C502-CE53-0648-A4AF-FDE669FD4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0767" y="3690609"/>
            <a:ext cx="3278255" cy="1878340"/>
          </a:xfrm>
        </p:spPr>
        <p:txBody>
          <a:bodyPr lIns="0">
            <a:normAutofit/>
          </a:bodyPr>
          <a:lstStyle>
            <a:lvl1pPr marL="0" indent="0">
              <a:lnSpc>
                <a:spcPts val="1520"/>
              </a:lnSpc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Click to edit</a:t>
            </a:r>
          </a:p>
        </p:txBody>
      </p:sp>
      <p:sp>
        <p:nvSpPr>
          <p:cNvPr id="21" name="Marcador de texto 19">
            <a:extLst>
              <a:ext uri="{FF2B5EF4-FFF2-40B4-BE49-F238E27FC236}">
                <a16:creationId xmlns:a16="http://schemas.microsoft.com/office/drawing/2014/main" id="{ACD629F1-E811-724D-B96E-7FF4C3324B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00768" y="2752725"/>
            <a:ext cx="3278255" cy="750867"/>
          </a:xfrm>
        </p:spPr>
        <p:txBody>
          <a:bodyPr lIns="0">
            <a:normAutofit/>
          </a:bodyPr>
          <a:lstStyle>
            <a:lvl1pPr marL="0" indent="0">
              <a:lnSpc>
                <a:spcPts val="162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E2DF1CD4-7C8B-434B-9BAB-1D0E840A997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7734300" y="2752725"/>
            <a:ext cx="3875088" cy="281622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Chart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8AAAD108-BA31-E18C-4A7E-97B6D948E5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31" y="706229"/>
            <a:ext cx="5457451" cy="527523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Conector recto 17">
            <a:extLst>
              <a:ext uri="{FF2B5EF4-FFF2-40B4-BE49-F238E27FC236}">
                <a16:creationId xmlns:a16="http://schemas.microsoft.com/office/drawing/2014/main" id="{9E86FB78-612F-4925-93DF-0D54F708C9B4}"/>
              </a:ext>
            </a:extLst>
          </p:cNvPr>
          <p:cNvCxnSpPr>
            <a:cxnSpLocks/>
          </p:cNvCxnSpPr>
          <p:nvPr userDrawn="1"/>
        </p:nvCxnSpPr>
        <p:spPr>
          <a:xfrm>
            <a:off x="583131" y="1358289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142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3329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A164C502-CE53-0648-A4AF-FDE669FD4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983" y="3690609"/>
            <a:ext cx="3278255" cy="1878340"/>
          </a:xfrm>
        </p:spPr>
        <p:txBody>
          <a:bodyPr lIns="0">
            <a:normAutofit/>
          </a:bodyPr>
          <a:lstStyle>
            <a:lvl1pPr marL="0" indent="0">
              <a:lnSpc>
                <a:spcPts val="1520"/>
              </a:lnSpc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Click to edit</a:t>
            </a:r>
          </a:p>
        </p:txBody>
      </p:sp>
      <p:sp>
        <p:nvSpPr>
          <p:cNvPr id="21" name="Marcador de texto 19">
            <a:extLst>
              <a:ext uri="{FF2B5EF4-FFF2-40B4-BE49-F238E27FC236}">
                <a16:creationId xmlns:a16="http://schemas.microsoft.com/office/drawing/2014/main" id="{ACD629F1-E811-724D-B96E-7FF4C3324B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983" y="2752725"/>
            <a:ext cx="3278255" cy="750867"/>
          </a:xfrm>
        </p:spPr>
        <p:txBody>
          <a:bodyPr lIns="0">
            <a:normAutofit/>
          </a:bodyPr>
          <a:lstStyle>
            <a:lvl1pPr marL="0" indent="0">
              <a:lnSpc>
                <a:spcPts val="162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3" name="Marcador de gráfico 2">
            <a:extLst>
              <a:ext uri="{FF2B5EF4-FFF2-40B4-BE49-F238E27FC236}">
                <a16:creationId xmlns:a16="http://schemas.microsoft.com/office/drawing/2014/main" id="{F51D2581-822D-9F44-BD8A-9CCD9D8DD72B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516438" y="915988"/>
            <a:ext cx="7092950" cy="510942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GB" dirty="0"/>
              <a:t>Map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3FF39B91-CA4E-99C9-FD60-E1BBCA931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31" y="706229"/>
            <a:ext cx="5457451" cy="527523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Conector recto 17">
            <a:extLst>
              <a:ext uri="{FF2B5EF4-FFF2-40B4-BE49-F238E27FC236}">
                <a16:creationId xmlns:a16="http://schemas.microsoft.com/office/drawing/2014/main" id="{C1410319-3A41-CC4C-150F-D5ABBDB59F93}"/>
              </a:ext>
            </a:extLst>
          </p:cNvPr>
          <p:cNvCxnSpPr>
            <a:cxnSpLocks/>
          </p:cNvCxnSpPr>
          <p:nvPr userDrawn="1"/>
        </p:nvCxnSpPr>
        <p:spPr>
          <a:xfrm>
            <a:off x="583131" y="1358289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038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9D3E0F9-3E79-9C48-B758-6FF1C5B74137}"/>
              </a:ext>
            </a:extLst>
          </p:cNvPr>
          <p:cNvSpPr/>
          <p:nvPr userDrawn="1"/>
        </p:nvSpPr>
        <p:spPr>
          <a:xfrm>
            <a:off x="8573844" y="2118314"/>
            <a:ext cx="3618155" cy="35761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A164C502-CE53-0648-A4AF-FDE669FD4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5668" y="2807746"/>
            <a:ext cx="2739557" cy="2700169"/>
          </a:xfrm>
        </p:spPr>
        <p:txBody>
          <a:bodyPr lIns="0">
            <a:normAutofit/>
          </a:bodyPr>
          <a:lstStyle>
            <a:lvl1pPr marL="171450" indent="-171450">
              <a:lnSpc>
                <a:spcPts val="1520"/>
              </a:lnSpc>
              <a:buClr>
                <a:schemeClr val="tx2"/>
              </a:buClr>
              <a:buFont typeface="Tipo de letra del sistema"/>
              <a:buChar char="●"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Click to edit</a:t>
            </a:r>
          </a:p>
        </p:txBody>
      </p:sp>
      <p:sp>
        <p:nvSpPr>
          <p:cNvPr id="39" name="Marcador de texto 19">
            <a:extLst>
              <a:ext uri="{FF2B5EF4-FFF2-40B4-BE49-F238E27FC236}">
                <a16:creationId xmlns:a16="http://schemas.microsoft.com/office/drawing/2014/main" id="{0AA8EAC7-E76C-0E4B-AD6B-7E01C95733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5668" y="2266847"/>
            <a:ext cx="2739557" cy="540900"/>
          </a:xfrm>
        </p:spPr>
        <p:txBody>
          <a:bodyPr lIns="0">
            <a:normAutofit/>
          </a:bodyPr>
          <a:lstStyle>
            <a:lvl1pPr marL="0" indent="0">
              <a:lnSpc>
                <a:spcPts val="162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10C87868-0019-C13F-402B-E92169498D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31" y="706229"/>
            <a:ext cx="5457451" cy="527523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Conector recto 17">
            <a:extLst>
              <a:ext uri="{FF2B5EF4-FFF2-40B4-BE49-F238E27FC236}">
                <a16:creationId xmlns:a16="http://schemas.microsoft.com/office/drawing/2014/main" id="{EE6EC12E-93B7-2BA5-62DC-E1F2EB961A5C}"/>
              </a:ext>
            </a:extLst>
          </p:cNvPr>
          <p:cNvCxnSpPr>
            <a:cxnSpLocks/>
          </p:cNvCxnSpPr>
          <p:nvPr userDrawn="1"/>
        </p:nvCxnSpPr>
        <p:spPr>
          <a:xfrm>
            <a:off x="583131" y="1358289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168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6960CF0D-4289-504C-90D6-7A1BE1072507}"/>
              </a:ext>
            </a:extLst>
          </p:cNvPr>
          <p:cNvCxnSpPr>
            <a:cxnSpLocks/>
          </p:cNvCxnSpPr>
          <p:nvPr userDrawn="1"/>
        </p:nvCxnSpPr>
        <p:spPr>
          <a:xfrm>
            <a:off x="4182662" y="3003649"/>
            <a:ext cx="0" cy="2697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4B206F9D-9056-F343-944B-A2022695B6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864762" y="898335"/>
            <a:ext cx="2327237" cy="4803215"/>
          </a:xfrm>
          <a:solidFill>
            <a:schemeClr val="accent1"/>
          </a:solidFill>
        </p:spPr>
        <p:txBody>
          <a:bodyPr anchor="ctr" anchorCtr="1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51124974-0E3F-0258-41E1-B4AE65D3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31" y="706229"/>
            <a:ext cx="5457451" cy="527523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Conector recto 17">
            <a:extLst>
              <a:ext uri="{FF2B5EF4-FFF2-40B4-BE49-F238E27FC236}">
                <a16:creationId xmlns:a16="http://schemas.microsoft.com/office/drawing/2014/main" id="{28075263-61CB-4E6C-7528-38812DD4EBB2}"/>
              </a:ext>
            </a:extLst>
          </p:cNvPr>
          <p:cNvCxnSpPr>
            <a:cxnSpLocks/>
          </p:cNvCxnSpPr>
          <p:nvPr userDrawn="1"/>
        </p:nvCxnSpPr>
        <p:spPr>
          <a:xfrm>
            <a:off x="583131" y="1358289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156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9">
            <a:extLst>
              <a:ext uri="{FF2B5EF4-FFF2-40B4-BE49-F238E27FC236}">
                <a16:creationId xmlns:a16="http://schemas.microsoft.com/office/drawing/2014/main" id="{BB91F3AB-668F-D20D-2EBA-2A7319F78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31" y="706229"/>
            <a:ext cx="5457451" cy="527523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Conector recto 17">
            <a:extLst>
              <a:ext uri="{FF2B5EF4-FFF2-40B4-BE49-F238E27FC236}">
                <a16:creationId xmlns:a16="http://schemas.microsoft.com/office/drawing/2014/main" id="{5FA5A30D-B267-1364-0A6D-2136625BC215}"/>
              </a:ext>
            </a:extLst>
          </p:cNvPr>
          <p:cNvCxnSpPr>
            <a:cxnSpLocks/>
          </p:cNvCxnSpPr>
          <p:nvPr userDrawn="1"/>
        </p:nvCxnSpPr>
        <p:spPr>
          <a:xfrm>
            <a:off x="583131" y="1358289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162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BBB2ED-0B02-F146-B2F9-57A8409BDA4B}"/>
              </a:ext>
            </a:extLst>
          </p:cNvPr>
          <p:cNvSpPr/>
          <p:nvPr userDrawn="1"/>
        </p:nvSpPr>
        <p:spPr>
          <a:xfrm>
            <a:off x="583132" y="2775149"/>
            <a:ext cx="3535758" cy="15827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6BE58A1-7401-9347-BE5D-DF685E3D70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1734" y="2903571"/>
            <a:ext cx="2015146" cy="127982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_</a:t>
            </a:r>
          </a:p>
          <a:p>
            <a:pPr lvl="0"/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Surname</a:t>
            </a:r>
            <a:endParaRPr lang="es-ES" dirty="0"/>
          </a:p>
          <a:p>
            <a:pPr lvl="0"/>
            <a:r>
              <a:rPr lang="es-ES" dirty="0"/>
              <a:t>Role</a:t>
            </a:r>
          </a:p>
          <a:p>
            <a:pPr lvl="0"/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/>
              <a:t>_</a:t>
            </a:r>
            <a:endParaRPr lang="en-GB" dirty="0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EC7E3CD2-ECEF-9746-9736-840608F898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2563" y="2774275"/>
            <a:ext cx="1286466" cy="158355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8DDBF84C-93D6-9B43-B31B-BFFA219EF287}"/>
              </a:ext>
            </a:extLst>
          </p:cNvPr>
          <p:cNvSpPr/>
          <p:nvPr userDrawn="1"/>
        </p:nvSpPr>
        <p:spPr>
          <a:xfrm>
            <a:off x="4256269" y="2775149"/>
            <a:ext cx="3535758" cy="1582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Marcador de texto 4">
            <a:extLst>
              <a:ext uri="{FF2B5EF4-FFF2-40B4-BE49-F238E27FC236}">
                <a16:creationId xmlns:a16="http://schemas.microsoft.com/office/drawing/2014/main" id="{91B41617-BB31-1D42-B0CB-FBB6EC505E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4871" y="2903571"/>
            <a:ext cx="2015146" cy="127982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/>
              <a:t>_</a:t>
            </a:r>
          </a:p>
          <a:p>
            <a:pPr lvl="0"/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Surname</a:t>
            </a:r>
            <a:endParaRPr lang="es-ES" dirty="0"/>
          </a:p>
          <a:p>
            <a:pPr lvl="0"/>
            <a:r>
              <a:rPr lang="es-ES" dirty="0"/>
              <a:t>Role</a:t>
            </a:r>
          </a:p>
          <a:p>
            <a:pPr lvl="0"/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/>
              <a:t>_</a:t>
            </a:r>
            <a:endParaRPr lang="en-GB" dirty="0"/>
          </a:p>
        </p:txBody>
      </p:sp>
      <p:sp>
        <p:nvSpPr>
          <p:cNvPr id="36" name="Marcador de posición de imagen 6">
            <a:extLst>
              <a:ext uri="{FF2B5EF4-FFF2-40B4-BE49-F238E27FC236}">
                <a16:creationId xmlns:a16="http://schemas.microsoft.com/office/drawing/2014/main" id="{94FA4EAC-0AE7-3342-A6B1-D35E47B3637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5700" y="2774275"/>
            <a:ext cx="1286466" cy="158355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24C056C8-9CF5-3845-9C77-FB4C9822B0A5}"/>
              </a:ext>
            </a:extLst>
          </p:cNvPr>
          <p:cNvSpPr/>
          <p:nvPr userDrawn="1"/>
        </p:nvSpPr>
        <p:spPr>
          <a:xfrm>
            <a:off x="7929406" y="2775149"/>
            <a:ext cx="3535758" cy="15827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Marcador de texto 4">
            <a:extLst>
              <a:ext uri="{FF2B5EF4-FFF2-40B4-BE49-F238E27FC236}">
                <a16:creationId xmlns:a16="http://schemas.microsoft.com/office/drawing/2014/main" id="{93573803-BA87-1F4F-BF42-4244F804BC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38008" y="2903571"/>
            <a:ext cx="2015146" cy="127982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_</a:t>
            </a:r>
          </a:p>
          <a:p>
            <a:pPr lvl="0"/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Surname</a:t>
            </a:r>
            <a:endParaRPr lang="es-ES" dirty="0"/>
          </a:p>
          <a:p>
            <a:pPr lvl="0"/>
            <a:r>
              <a:rPr lang="es-ES" dirty="0"/>
              <a:t>Role</a:t>
            </a:r>
          </a:p>
          <a:p>
            <a:pPr lvl="0"/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/>
              <a:t>_</a:t>
            </a:r>
            <a:endParaRPr lang="en-GB" dirty="0"/>
          </a:p>
        </p:txBody>
      </p:sp>
      <p:sp>
        <p:nvSpPr>
          <p:cNvPr id="39" name="Marcador de posición de imagen 6">
            <a:extLst>
              <a:ext uri="{FF2B5EF4-FFF2-40B4-BE49-F238E27FC236}">
                <a16:creationId xmlns:a16="http://schemas.microsoft.com/office/drawing/2014/main" id="{A569F7E4-90B4-7F43-BCCA-ED05749E062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28837" y="2774275"/>
            <a:ext cx="1286466" cy="158355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1FA04B9-3ED6-8A41-AFA5-A677F29204D4}"/>
              </a:ext>
            </a:extLst>
          </p:cNvPr>
          <p:cNvSpPr/>
          <p:nvPr userDrawn="1"/>
        </p:nvSpPr>
        <p:spPr>
          <a:xfrm>
            <a:off x="583132" y="4473535"/>
            <a:ext cx="3535758" cy="1582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Marcador de texto 4">
            <a:extLst>
              <a:ext uri="{FF2B5EF4-FFF2-40B4-BE49-F238E27FC236}">
                <a16:creationId xmlns:a16="http://schemas.microsoft.com/office/drawing/2014/main" id="{579B8B6A-42F9-9B41-899E-B2844C2885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1734" y="4601957"/>
            <a:ext cx="2015146" cy="127982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_</a:t>
            </a:r>
          </a:p>
          <a:p>
            <a:pPr lvl="0"/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Surname</a:t>
            </a:r>
            <a:endParaRPr lang="es-ES" dirty="0"/>
          </a:p>
          <a:p>
            <a:pPr lvl="0"/>
            <a:r>
              <a:rPr lang="es-ES" dirty="0"/>
              <a:t>Role</a:t>
            </a:r>
          </a:p>
          <a:p>
            <a:pPr lvl="0"/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/>
              <a:t>_</a:t>
            </a:r>
            <a:endParaRPr lang="en-GB" dirty="0"/>
          </a:p>
        </p:txBody>
      </p:sp>
      <p:sp>
        <p:nvSpPr>
          <p:cNvPr id="42" name="Marcador de posición de imagen 6">
            <a:extLst>
              <a:ext uri="{FF2B5EF4-FFF2-40B4-BE49-F238E27FC236}">
                <a16:creationId xmlns:a16="http://schemas.microsoft.com/office/drawing/2014/main" id="{AE787A71-3391-A140-AE1B-A44212B056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2563" y="4472661"/>
            <a:ext cx="1286466" cy="158355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3A48DC7-4324-D140-832C-C5B743D29742}"/>
              </a:ext>
            </a:extLst>
          </p:cNvPr>
          <p:cNvSpPr/>
          <p:nvPr userDrawn="1"/>
        </p:nvSpPr>
        <p:spPr>
          <a:xfrm>
            <a:off x="4256269" y="4473535"/>
            <a:ext cx="3535758" cy="15827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Marcador de texto 4">
            <a:extLst>
              <a:ext uri="{FF2B5EF4-FFF2-40B4-BE49-F238E27FC236}">
                <a16:creationId xmlns:a16="http://schemas.microsoft.com/office/drawing/2014/main" id="{A47449C5-3FF8-8746-989A-B5E3DB0506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4871" y="4601957"/>
            <a:ext cx="2015146" cy="127982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_</a:t>
            </a:r>
          </a:p>
          <a:p>
            <a:pPr lvl="0"/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Surname</a:t>
            </a:r>
            <a:endParaRPr lang="es-ES" dirty="0"/>
          </a:p>
          <a:p>
            <a:pPr lvl="0"/>
            <a:r>
              <a:rPr lang="es-ES" dirty="0"/>
              <a:t>Role</a:t>
            </a:r>
          </a:p>
          <a:p>
            <a:pPr lvl="0"/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/>
              <a:t>_</a:t>
            </a:r>
            <a:endParaRPr lang="en-GB" dirty="0"/>
          </a:p>
        </p:txBody>
      </p:sp>
      <p:sp>
        <p:nvSpPr>
          <p:cNvPr id="45" name="Marcador de posición de imagen 6">
            <a:extLst>
              <a:ext uri="{FF2B5EF4-FFF2-40B4-BE49-F238E27FC236}">
                <a16:creationId xmlns:a16="http://schemas.microsoft.com/office/drawing/2014/main" id="{7DA0D155-44B3-1B40-BBC8-061B79B501D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55700" y="4472661"/>
            <a:ext cx="1286466" cy="158355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28CCC46-0C36-4048-B58B-D0A16CCFDEED}"/>
              </a:ext>
            </a:extLst>
          </p:cNvPr>
          <p:cNvSpPr/>
          <p:nvPr userDrawn="1"/>
        </p:nvSpPr>
        <p:spPr>
          <a:xfrm>
            <a:off x="7929406" y="4473535"/>
            <a:ext cx="3535758" cy="1582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Marcador de texto 4">
            <a:extLst>
              <a:ext uri="{FF2B5EF4-FFF2-40B4-BE49-F238E27FC236}">
                <a16:creationId xmlns:a16="http://schemas.microsoft.com/office/drawing/2014/main" id="{8683DE00-FC9D-DD4C-ACCF-2100347B42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8008" y="4601957"/>
            <a:ext cx="2015146" cy="127982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_</a:t>
            </a:r>
          </a:p>
          <a:p>
            <a:pPr lvl="0"/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Surname</a:t>
            </a:r>
            <a:endParaRPr lang="es-ES" dirty="0"/>
          </a:p>
          <a:p>
            <a:pPr lvl="0"/>
            <a:r>
              <a:rPr lang="es-ES" dirty="0"/>
              <a:t>Role</a:t>
            </a:r>
          </a:p>
          <a:p>
            <a:pPr lvl="0"/>
            <a:r>
              <a:rPr lang="es-ES" dirty="0" err="1"/>
              <a:t>Description</a:t>
            </a:r>
            <a:endParaRPr lang="es-ES" dirty="0"/>
          </a:p>
          <a:p>
            <a:pPr lvl="0"/>
            <a:r>
              <a:rPr lang="es-ES" dirty="0"/>
              <a:t>_</a:t>
            </a:r>
            <a:endParaRPr lang="en-GB" dirty="0"/>
          </a:p>
        </p:txBody>
      </p:sp>
      <p:sp>
        <p:nvSpPr>
          <p:cNvPr id="48" name="Marcador de posición de imagen 6">
            <a:extLst>
              <a:ext uri="{FF2B5EF4-FFF2-40B4-BE49-F238E27FC236}">
                <a16:creationId xmlns:a16="http://schemas.microsoft.com/office/drawing/2014/main" id="{6CD94472-DDD2-904E-AC37-05C2C683F56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28837" y="4472661"/>
            <a:ext cx="1286466" cy="158355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4B13DB55-8CC8-6316-E9F7-76480D03D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31" y="706229"/>
            <a:ext cx="5457451" cy="527523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Conector recto 17">
            <a:extLst>
              <a:ext uri="{FF2B5EF4-FFF2-40B4-BE49-F238E27FC236}">
                <a16:creationId xmlns:a16="http://schemas.microsoft.com/office/drawing/2014/main" id="{6CEF31B3-4F65-B5E9-F268-4A77AADFF761}"/>
              </a:ext>
            </a:extLst>
          </p:cNvPr>
          <p:cNvCxnSpPr>
            <a:cxnSpLocks/>
          </p:cNvCxnSpPr>
          <p:nvPr userDrawn="1"/>
        </p:nvCxnSpPr>
        <p:spPr>
          <a:xfrm>
            <a:off x="583131" y="1358289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063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13">
            <a:extLst>
              <a:ext uri="{FF2B5EF4-FFF2-40B4-BE49-F238E27FC236}">
                <a16:creationId xmlns:a16="http://schemas.microsoft.com/office/drawing/2014/main" id="{194B61FC-3918-0449-A006-716C94CCE5EE}"/>
              </a:ext>
            </a:extLst>
          </p:cNvPr>
          <p:cNvSpPr/>
          <p:nvPr userDrawn="1"/>
        </p:nvSpPr>
        <p:spPr>
          <a:xfrm>
            <a:off x="0" y="0"/>
            <a:ext cx="7678756" cy="68580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tIns="0" rIns="548640" bIns="91440" numCol="1" rtlCol="0" anchor="ctr" anchorCtr="0"/>
          <a:lstStyle/>
          <a:p>
            <a:pPr>
              <a:lnSpc>
                <a:spcPct val="120000"/>
              </a:lnSpc>
              <a:spcBef>
                <a:spcPts val="1200"/>
              </a:spcBef>
            </a:pP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ectangle: Rounded Corners 14">
            <a:extLst>
              <a:ext uri="{FF2B5EF4-FFF2-40B4-BE49-F238E27FC236}">
                <a16:creationId xmlns:a16="http://schemas.microsoft.com/office/drawing/2014/main" id="{A9419CC1-9E44-DD40-AB86-80B33DA33BBD}"/>
              </a:ext>
            </a:extLst>
          </p:cNvPr>
          <p:cNvSpPr/>
          <p:nvPr userDrawn="1"/>
        </p:nvSpPr>
        <p:spPr>
          <a:xfrm>
            <a:off x="583131" y="3837292"/>
            <a:ext cx="400596" cy="400596"/>
          </a:xfrm>
          <a:prstGeom prst="roundRect">
            <a:avLst>
              <a:gd name="adj" fmla="val 25596"/>
            </a:avLst>
          </a:prstGeom>
          <a:solidFill>
            <a:schemeClr val="tx2"/>
          </a:solidFill>
          <a:ln>
            <a:noFill/>
          </a:ln>
          <a:effectLst>
            <a:outerShdw blurRad="254000" dist="63500" dir="5400000" algn="t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6CA4F6D-0B80-8943-AC04-28B6EE8E33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270" y="3923556"/>
            <a:ext cx="225772" cy="225772"/>
          </a:xfrm>
          <a:prstGeom prst="rect">
            <a:avLst/>
          </a:prstGeom>
        </p:spPr>
      </p:pic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B666C96A-E4AB-CE47-ADAE-8BAB682B9DDF}"/>
              </a:ext>
            </a:extLst>
          </p:cNvPr>
          <p:cNvSpPr/>
          <p:nvPr userDrawn="1"/>
        </p:nvSpPr>
        <p:spPr>
          <a:xfrm>
            <a:off x="583131" y="2980984"/>
            <a:ext cx="400596" cy="400596"/>
          </a:xfrm>
          <a:prstGeom prst="roundRect">
            <a:avLst>
              <a:gd name="adj" fmla="val 25596"/>
            </a:avLst>
          </a:prstGeom>
          <a:solidFill>
            <a:schemeClr val="tx2"/>
          </a:solidFill>
          <a:ln>
            <a:noFill/>
          </a:ln>
          <a:effectLst>
            <a:outerShdw blurRad="254000" dist="63500" dir="5400000" algn="t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997A25D-8FCA-7641-B6CF-4D5EA1947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029" y="3032288"/>
            <a:ext cx="304800" cy="304800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B37926F-B14D-8D47-A5AE-76F9A523B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16262"/>
            <a:ext cx="6096000" cy="5941738"/>
          </a:xfrm>
          <a:solidFill>
            <a:schemeClr val="accent1"/>
          </a:solidFill>
        </p:spPr>
        <p:txBody>
          <a:bodyPr anchor="ctr" anchorCtr="1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87183225-461C-AF43-8D62-76EF256B7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67" y="916262"/>
            <a:ext cx="3799697" cy="1202051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48812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DA357A5-4DBD-544F-A331-C4F02BF6F4C8}"/>
              </a:ext>
            </a:extLst>
          </p:cNvPr>
          <p:cNvCxnSpPr>
            <a:cxnSpLocks/>
          </p:cNvCxnSpPr>
          <p:nvPr userDrawn="1"/>
        </p:nvCxnSpPr>
        <p:spPr>
          <a:xfrm>
            <a:off x="583131" y="2383525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A164C502-CE53-0648-A4AF-FDE669FD4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0356" y="3058171"/>
            <a:ext cx="3278255" cy="357565"/>
          </a:xfrm>
        </p:spPr>
        <p:txBody>
          <a:bodyPr lIns="0">
            <a:normAutofit/>
          </a:bodyPr>
          <a:lstStyle>
            <a:lvl1pPr marL="0" indent="0">
              <a:lnSpc>
                <a:spcPts val="1520"/>
              </a:lnSpc>
              <a:buNone/>
              <a:defRPr lang="en-US" sz="12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1118 </a:t>
            </a:r>
            <a:r>
              <a:rPr lang="en-GB" noProof="0" dirty="0" err="1"/>
              <a:t>Yan´an</a:t>
            </a:r>
            <a:r>
              <a:rPr lang="en-GB" noProof="0" dirty="0"/>
              <a:t> Xi road, 2605-06</a:t>
            </a:r>
          </a:p>
        </p:txBody>
      </p:sp>
      <p:sp>
        <p:nvSpPr>
          <p:cNvPr id="26" name="Marcador de texto 19">
            <a:extLst>
              <a:ext uri="{FF2B5EF4-FFF2-40B4-BE49-F238E27FC236}">
                <a16:creationId xmlns:a16="http://schemas.microsoft.com/office/drawing/2014/main" id="{2A83FD62-3077-B24C-B961-14DC1AF7CE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0356" y="3914479"/>
            <a:ext cx="3278255" cy="370273"/>
          </a:xfrm>
        </p:spPr>
        <p:txBody>
          <a:bodyPr lIns="0">
            <a:normAutofit/>
          </a:bodyPr>
          <a:lstStyle>
            <a:lvl1pPr marL="0" indent="0" rtl="0">
              <a:lnSpc>
                <a:spcPts val="1520"/>
              </a:lnSpc>
              <a:buNone/>
              <a:defRPr lang="es-ES" sz="1200" smtClean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GB" noProof="0" dirty="0"/>
              <a:t>+86 21 6266 5010</a:t>
            </a:r>
          </a:p>
        </p:txBody>
      </p:sp>
      <p:sp>
        <p:nvSpPr>
          <p:cNvPr id="28" name="Rectangle: Rounded Corners 14">
            <a:extLst>
              <a:ext uri="{FF2B5EF4-FFF2-40B4-BE49-F238E27FC236}">
                <a16:creationId xmlns:a16="http://schemas.microsoft.com/office/drawing/2014/main" id="{3D5B0F7A-CD0F-8847-A7A3-BDFB7D612A58}"/>
              </a:ext>
            </a:extLst>
          </p:cNvPr>
          <p:cNvSpPr/>
          <p:nvPr userDrawn="1"/>
        </p:nvSpPr>
        <p:spPr>
          <a:xfrm>
            <a:off x="583131" y="4706308"/>
            <a:ext cx="400596" cy="400596"/>
          </a:xfrm>
          <a:prstGeom prst="roundRect">
            <a:avLst>
              <a:gd name="adj" fmla="val 25596"/>
            </a:avLst>
          </a:prstGeom>
          <a:solidFill>
            <a:schemeClr val="tx2"/>
          </a:solidFill>
          <a:ln>
            <a:noFill/>
          </a:ln>
          <a:effectLst>
            <a:outerShdw blurRad="254000" dist="63500" dir="5400000" algn="t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0" name="Marcador de texto 19">
            <a:extLst>
              <a:ext uri="{FF2B5EF4-FFF2-40B4-BE49-F238E27FC236}">
                <a16:creationId xmlns:a16="http://schemas.microsoft.com/office/drawing/2014/main" id="{267C3E30-40B5-CD44-A510-5B73EDB13A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0356" y="4783495"/>
            <a:ext cx="3278255" cy="372904"/>
          </a:xfrm>
        </p:spPr>
        <p:txBody>
          <a:bodyPr lIns="0">
            <a:normAutofit/>
          </a:bodyPr>
          <a:lstStyle>
            <a:lvl1pPr marL="0" indent="0" rtl="0">
              <a:lnSpc>
                <a:spcPts val="1520"/>
              </a:lnSpc>
              <a:buNone/>
              <a:defRPr lang="es-ES" sz="1200" smtClean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GB" noProof="0" dirty="0" err="1"/>
              <a:t>www.arcgroup.com</a:t>
            </a:r>
            <a:endParaRPr lang="en-GB" noProof="0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3C5DFA25-CE83-8F4E-80F2-78D898738B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665270" y="4792572"/>
            <a:ext cx="225772" cy="225772"/>
          </a:xfrm>
          <a:prstGeom prst="rect">
            <a:avLst/>
          </a:prstGeom>
        </p:spPr>
      </p:pic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22863FD5-A4EF-774A-96B2-FF1024011474}"/>
              </a:ext>
            </a:extLst>
          </p:cNvPr>
          <p:cNvCxnSpPr>
            <a:cxnSpLocks/>
          </p:cNvCxnSpPr>
          <p:nvPr userDrawn="1"/>
        </p:nvCxnSpPr>
        <p:spPr>
          <a:xfrm>
            <a:off x="583131" y="902572"/>
            <a:ext cx="48812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17D0CE8-8DFC-0D47-B0EA-7F5C95F3A0D1}"/>
              </a:ext>
            </a:extLst>
          </p:cNvPr>
          <p:cNvCxnSpPr>
            <a:cxnSpLocks/>
          </p:cNvCxnSpPr>
          <p:nvPr userDrawn="1"/>
        </p:nvCxnSpPr>
        <p:spPr>
          <a:xfrm>
            <a:off x="583131" y="4461020"/>
            <a:ext cx="3803933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C19963E3-DC40-224D-9856-02632235155C}"/>
              </a:ext>
            </a:extLst>
          </p:cNvPr>
          <p:cNvCxnSpPr>
            <a:cxnSpLocks/>
          </p:cNvCxnSpPr>
          <p:nvPr userDrawn="1"/>
        </p:nvCxnSpPr>
        <p:spPr>
          <a:xfrm>
            <a:off x="583131" y="3612721"/>
            <a:ext cx="3803933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39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1D8A17D3-CED5-4547-BDEA-E28771FE900F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72760" y="2752725"/>
            <a:ext cx="5385817" cy="2930892"/>
          </a:xfrm>
        </p:spPr>
        <p:txBody>
          <a:bodyPr/>
          <a:lstStyle>
            <a:lvl1pPr>
              <a:lnSpc>
                <a:spcPts val="1520"/>
              </a:lnSpc>
              <a:buClr>
                <a:schemeClr val="tx2"/>
              </a:buClr>
              <a:defRPr sz="1000">
                <a:solidFill>
                  <a:schemeClr val="accent3"/>
                </a:solidFill>
              </a:defRPr>
            </a:lvl1pPr>
            <a:lvl2pPr>
              <a:lnSpc>
                <a:spcPts val="1280"/>
              </a:lnSpc>
              <a:spcBef>
                <a:spcPts val="500"/>
              </a:spcBef>
              <a:buClr>
                <a:schemeClr val="tx2"/>
              </a:buClr>
              <a:defRPr sz="900">
                <a:solidFill>
                  <a:schemeClr val="accent3"/>
                </a:solidFill>
              </a:defRPr>
            </a:lvl2pPr>
          </a:lstStyle>
          <a:p>
            <a:pPr lvl="0"/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. </a:t>
            </a: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. </a:t>
            </a: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87183225-461C-AF43-8D62-76EF256B7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67" y="916262"/>
            <a:ext cx="3799697" cy="1202051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DA357A5-4DBD-544F-A331-C4F02BF6F4C8}"/>
              </a:ext>
            </a:extLst>
          </p:cNvPr>
          <p:cNvCxnSpPr>
            <a:cxnSpLocks/>
          </p:cNvCxnSpPr>
          <p:nvPr userDrawn="1"/>
        </p:nvCxnSpPr>
        <p:spPr>
          <a:xfrm>
            <a:off x="583131" y="2383525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82D7A8EF-4B75-8C40-A063-E90A1072397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3983" y="2752725"/>
            <a:ext cx="5385817" cy="2930892"/>
          </a:xfrm>
        </p:spPr>
        <p:txBody>
          <a:bodyPr/>
          <a:lstStyle>
            <a:lvl1pPr>
              <a:lnSpc>
                <a:spcPts val="1520"/>
              </a:lnSpc>
              <a:buClr>
                <a:schemeClr val="tx2"/>
              </a:buClr>
              <a:defRPr sz="1000">
                <a:solidFill>
                  <a:schemeClr val="accent3"/>
                </a:solidFill>
              </a:defRPr>
            </a:lvl1pPr>
            <a:lvl2pPr>
              <a:lnSpc>
                <a:spcPts val="1280"/>
              </a:lnSpc>
              <a:spcBef>
                <a:spcPts val="500"/>
              </a:spcBef>
              <a:buClr>
                <a:schemeClr val="tx2"/>
              </a:buClr>
              <a:defRPr sz="900">
                <a:solidFill>
                  <a:schemeClr val="accent3"/>
                </a:solidFill>
              </a:defRPr>
            </a:lvl2pPr>
          </a:lstStyle>
          <a:p>
            <a:pPr lvl="0"/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. </a:t>
            </a: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. </a:t>
            </a: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343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4155FF8A-64DA-A64D-AD7C-24ED544CF5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 dirty="0"/>
              <a:t>Image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B5EEB7E8-6548-5A47-B713-DCC34D24AD94}"/>
              </a:ext>
            </a:extLst>
          </p:cNvPr>
          <p:cNvSpPr/>
          <p:nvPr userDrawn="1"/>
        </p:nvSpPr>
        <p:spPr>
          <a:xfrm>
            <a:off x="11228320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AFFEE-F71B-734F-9ED5-4B603CC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31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DBAA6F-8FD5-C44E-AC47-465B1344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89294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wit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CFD487-4242-5954-3171-745BCA318CD7}"/>
              </a:ext>
            </a:extLst>
          </p:cNvPr>
          <p:cNvSpPr txBox="1"/>
          <p:nvPr userDrawn="1"/>
        </p:nvSpPr>
        <p:spPr>
          <a:xfrm>
            <a:off x="387178" y="6616956"/>
            <a:ext cx="3822078" cy="20313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800" b="0" i="0">
                <a:solidFill>
                  <a:srgbClr val="B4B8BC"/>
                </a:solidFill>
                <a:latin typeface="Montserrat" pitchFamily="2" charset="0"/>
                <a:cs typeface="Arial" panose="020B0604020202020204" pitchFamily="34" charset="0"/>
              </a:rPr>
              <a:t>COPYRIGHT © 2023 ARC Consulting. All rights reserved.</a:t>
            </a:r>
            <a:endParaRPr lang="zh-CN" altLang="en-US" sz="800" b="0" i="0">
              <a:solidFill>
                <a:srgbClr val="B4B8BC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A7E0DF26-8CC8-710F-4416-91BBBFFF3CAE}"/>
              </a:ext>
            </a:extLst>
          </p:cNvPr>
          <p:cNvCxnSpPr>
            <a:cxnSpLocks/>
          </p:cNvCxnSpPr>
          <p:nvPr userDrawn="1"/>
        </p:nvCxnSpPr>
        <p:spPr>
          <a:xfrm flipV="1">
            <a:off x="387178" y="6556099"/>
            <a:ext cx="11417643" cy="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21392873-56A2-6C89-D297-361CE285BF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464" y="190112"/>
            <a:ext cx="5733536" cy="22758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kumimoji="0" lang="zh-CN" altLang="en-US" sz="900" b="0" i="0" u="none" strike="noStrike" kern="1200" cap="none" spc="30" normalizeH="0" baseline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/>
              <a:t>Superscript heading</a:t>
            </a:r>
            <a:endParaRPr lang="zh-CN" alt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AEAC0EC-1108-3540-6282-E660920DD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464" y="432000"/>
            <a:ext cx="11417643" cy="41873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lnSpc>
                <a:spcPts val="3660"/>
              </a:lnSpc>
              <a:defRPr b="1" i="0">
                <a:solidFill>
                  <a:srgbClr val="1D1D1B"/>
                </a:solidFill>
                <a:latin typeface="Montserrat" pitchFamily="2" charset="0"/>
              </a:defRPr>
            </a:lvl1pPr>
          </a:lstStyle>
          <a:p>
            <a:r>
              <a:rPr lang="en-US" altLang="zh-CN"/>
              <a:t>Montserrat, #1D1D1B, 28</a:t>
            </a:r>
            <a:endParaRPr lang="en-US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A7B910ED-B6BF-606D-7BA9-9C8385AF633D}"/>
              </a:ext>
            </a:extLst>
          </p:cNvPr>
          <p:cNvSpPr txBox="1">
            <a:spLocks/>
          </p:cNvSpPr>
          <p:nvPr userDrawn="1"/>
        </p:nvSpPr>
        <p:spPr>
          <a:xfrm>
            <a:off x="11406656" y="6556099"/>
            <a:ext cx="680999" cy="293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5437DE-4449-44E9-8D41-98FF2A8C17F8}" type="slidenum">
              <a:rPr lang="en-US" sz="1100" b="0" i="0" smtClean="0">
                <a:solidFill>
                  <a:srgbClr val="545454"/>
                </a:solidFill>
                <a:latin typeface="Montserrat" pitchFamily="2" charset="0"/>
              </a:rPr>
              <a:pPr/>
              <a:t>‹#›</a:t>
            </a:fld>
            <a:endParaRPr lang="en-US" sz="1100" b="0" i="0">
              <a:solidFill>
                <a:srgbClr val="545454"/>
              </a:solidFill>
              <a:latin typeface="Montserrat" pitchFamily="2" charset="0"/>
            </a:endParaRPr>
          </a:p>
        </p:txBody>
      </p:sp>
      <p:sp>
        <p:nvSpPr>
          <p:cNvPr id="2" name="文本占位符 14">
            <a:extLst>
              <a:ext uri="{FF2B5EF4-FFF2-40B4-BE49-F238E27FC236}">
                <a16:creationId xmlns:a16="http://schemas.microsoft.com/office/drawing/2014/main" id="{41745092-56CC-CA72-4B6E-F9A3C8EC30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2463" y="842079"/>
            <a:ext cx="11417643" cy="5403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ts val="1620"/>
              </a:lnSpc>
              <a:spcBef>
                <a:spcPts val="0"/>
              </a:spcBef>
              <a:buNone/>
              <a:defRPr sz="1600" b="0" i="0" spc="0" baseline="0">
                <a:solidFill>
                  <a:srgbClr val="1D1D1B"/>
                </a:solidFill>
                <a:latin typeface="Montserrat SemiBold" panose="00000700000000000000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altLang="zh-CN"/>
              <a:t>Sub-headline</a:t>
            </a:r>
            <a:endParaRPr lang="zh-CN" altLang="en-US"/>
          </a:p>
        </p:txBody>
      </p:sp>
      <p:sp>
        <p:nvSpPr>
          <p:cNvPr id="7" name="文本占位符 14">
            <a:extLst>
              <a:ext uri="{FF2B5EF4-FFF2-40B4-BE49-F238E27FC236}">
                <a16:creationId xmlns:a16="http://schemas.microsoft.com/office/drawing/2014/main" id="{0B024465-C0D4-CB23-373E-7D6FED682B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7168" y="6300467"/>
            <a:ext cx="11417643" cy="25106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900" b="0" i="0" spc="0" baseline="0">
                <a:solidFill>
                  <a:srgbClr val="B4B8BC"/>
                </a:solidFill>
                <a:latin typeface="Montserrat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altLang="zh-CN"/>
              <a:t>Sources:</a:t>
            </a:r>
            <a:endParaRPr lang="zh-CN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75262C-66CE-F18D-E253-43CADDADBFD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1950" y="1396705"/>
            <a:ext cx="11417643" cy="4853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954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wit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CFD487-4242-5954-3171-745BCA318CD7}"/>
              </a:ext>
            </a:extLst>
          </p:cNvPr>
          <p:cNvSpPr txBox="1"/>
          <p:nvPr userDrawn="1"/>
        </p:nvSpPr>
        <p:spPr>
          <a:xfrm>
            <a:off x="387178" y="6616956"/>
            <a:ext cx="3822078" cy="20313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800" b="0" i="0">
                <a:solidFill>
                  <a:srgbClr val="B4B8BC"/>
                </a:solidFill>
                <a:latin typeface="Montserrat" pitchFamily="2" charset="0"/>
                <a:cs typeface="Arial" panose="020B0604020202020204" pitchFamily="34" charset="0"/>
              </a:rPr>
              <a:t>COPYRIGHT © 2023 ARC Consulting. All rights reserved.</a:t>
            </a:r>
            <a:endParaRPr lang="zh-CN" altLang="en-US" sz="800" b="0" i="0">
              <a:solidFill>
                <a:srgbClr val="B4B8BC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A7E0DF26-8CC8-710F-4416-91BBBFFF3CAE}"/>
              </a:ext>
            </a:extLst>
          </p:cNvPr>
          <p:cNvCxnSpPr>
            <a:cxnSpLocks/>
          </p:cNvCxnSpPr>
          <p:nvPr userDrawn="1"/>
        </p:nvCxnSpPr>
        <p:spPr>
          <a:xfrm flipV="1">
            <a:off x="387178" y="6556099"/>
            <a:ext cx="11417643" cy="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21392873-56A2-6C89-D297-361CE285BF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464" y="190112"/>
            <a:ext cx="5733536" cy="22758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kumimoji="0" lang="zh-CN" altLang="en-US" sz="900" b="0" i="0" u="none" strike="noStrike" kern="1200" cap="none" spc="30" normalizeH="0" baseline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/>
              <a:t>Superscript heading</a:t>
            </a:r>
            <a:endParaRPr lang="zh-CN" alt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AEAC0EC-1108-3540-6282-E660920DD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464" y="432000"/>
            <a:ext cx="11417643" cy="41873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lnSpc>
                <a:spcPts val="3660"/>
              </a:lnSpc>
              <a:defRPr b="1" i="0">
                <a:solidFill>
                  <a:srgbClr val="1D1D1B"/>
                </a:solidFill>
                <a:latin typeface="Montserrat" pitchFamily="2" charset="0"/>
              </a:defRPr>
            </a:lvl1pPr>
          </a:lstStyle>
          <a:p>
            <a:r>
              <a:rPr lang="en-US" altLang="zh-CN"/>
              <a:t>Montserrat, #1D1D1B, 28</a:t>
            </a:r>
            <a:endParaRPr lang="en-US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A7B910ED-B6BF-606D-7BA9-9C8385AF633D}"/>
              </a:ext>
            </a:extLst>
          </p:cNvPr>
          <p:cNvSpPr txBox="1">
            <a:spLocks/>
          </p:cNvSpPr>
          <p:nvPr userDrawn="1"/>
        </p:nvSpPr>
        <p:spPr>
          <a:xfrm>
            <a:off x="11406656" y="6556099"/>
            <a:ext cx="680999" cy="293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5437DE-4449-44E9-8D41-98FF2A8C17F8}" type="slidenum">
              <a:rPr lang="en-US" sz="1100" b="0" i="0" smtClean="0">
                <a:solidFill>
                  <a:srgbClr val="545454"/>
                </a:solidFill>
                <a:latin typeface="Montserrat" pitchFamily="2" charset="0"/>
              </a:rPr>
              <a:pPr/>
              <a:t>‹#›</a:t>
            </a:fld>
            <a:endParaRPr lang="en-US" sz="1100" b="0" i="0">
              <a:solidFill>
                <a:srgbClr val="545454"/>
              </a:solidFill>
              <a:latin typeface="Montserrat" pitchFamily="2" charset="0"/>
            </a:endParaRPr>
          </a:p>
        </p:txBody>
      </p:sp>
      <p:sp>
        <p:nvSpPr>
          <p:cNvPr id="2" name="文本占位符 14">
            <a:extLst>
              <a:ext uri="{FF2B5EF4-FFF2-40B4-BE49-F238E27FC236}">
                <a16:creationId xmlns:a16="http://schemas.microsoft.com/office/drawing/2014/main" id="{41745092-56CC-CA72-4B6E-F9A3C8EC30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2463" y="842079"/>
            <a:ext cx="11417643" cy="5403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ts val="1620"/>
              </a:lnSpc>
              <a:spcBef>
                <a:spcPts val="0"/>
              </a:spcBef>
              <a:buNone/>
              <a:defRPr sz="1600" b="0" i="0" spc="0" baseline="0">
                <a:solidFill>
                  <a:srgbClr val="1D1D1B"/>
                </a:solidFill>
                <a:latin typeface="Montserrat SemiBold" panose="00000700000000000000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altLang="zh-CN"/>
              <a:t>Sub-headline</a:t>
            </a:r>
            <a:endParaRPr lang="zh-CN" altLang="en-US"/>
          </a:p>
        </p:txBody>
      </p:sp>
      <p:sp>
        <p:nvSpPr>
          <p:cNvPr id="4" name="文本占位符 14">
            <a:extLst>
              <a:ext uri="{FF2B5EF4-FFF2-40B4-BE49-F238E27FC236}">
                <a16:creationId xmlns:a16="http://schemas.microsoft.com/office/drawing/2014/main" id="{74CD33A7-195B-1660-1D82-EE0B72C620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7168" y="6300467"/>
            <a:ext cx="11417643" cy="25106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900" b="0" i="0" spc="0" baseline="0">
                <a:solidFill>
                  <a:srgbClr val="B4B8BC"/>
                </a:solidFill>
                <a:latin typeface="Montserrat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altLang="zh-CN"/>
              <a:t>Sources: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080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5EDD6CE-5A9D-4B42-B3AE-0359747CB0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B853A6-967C-A04A-A9B9-28037BD0C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40555"/>
            <a:ext cx="9144000" cy="1469407"/>
          </a:xfrm>
        </p:spPr>
        <p:txBody>
          <a:bodyPr anchor="b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the presentation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478ECE-F14D-B140-8B35-38EA9CD9BD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39993"/>
            <a:ext cx="9144000" cy="15584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 of the presentation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AFFEE-F71B-734F-9ED5-4B603CC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31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 noProof="0"/>
              <a:t>Footer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7288C24-ADD7-4E44-98C8-780CB06F6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04723" y="679222"/>
            <a:ext cx="1582553" cy="102866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86A1851-F87F-DD44-AB4B-91997B1AF609}"/>
              </a:ext>
            </a:extLst>
          </p:cNvPr>
          <p:cNvCxnSpPr>
            <a:cxnSpLocks/>
          </p:cNvCxnSpPr>
          <p:nvPr userDrawn="1"/>
        </p:nvCxnSpPr>
        <p:spPr>
          <a:xfrm>
            <a:off x="5889057" y="3724977"/>
            <a:ext cx="4138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E59485D-44F0-BB4F-84EE-6ACC547212D4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41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E238DC01-B70C-8648-AE9A-6F109780AE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B853A6-967C-A04A-A9B9-28037BD0C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40555"/>
            <a:ext cx="9144000" cy="1469407"/>
          </a:xfrm>
        </p:spPr>
        <p:txBody>
          <a:bodyPr anchor="b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the presentation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478ECE-F14D-B140-8B35-38EA9CD9BD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39993"/>
            <a:ext cx="9144000" cy="15584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 of the presentation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AFFEE-F71B-734F-9ED5-4B603CC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31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73569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5EDD6CE-5A9D-4B42-B3AE-0359747CB0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B853A6-967C-A04A-A9B9-28037BD0C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40555"/>
            <a:ext cx="9144000" cy="1469407"/>
          </a:xfrm>
        </p:spPr>
        <p:txBody>
          <a:bodyPr anchor="b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the presentation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478ECE-F14D-B140-8B35-38EA9CD9BD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39993"/>
            <a:ext cx="9144000" cy="15584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 of the presentation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AFFEE-F71B-734F-9ED5-4B603CC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31" y="6356350"/>
            <a:ext cx="411480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7288C24-ADD7-4E44-98C8-780CB06F6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04723" y="679222"/>
            <a:ext cx="1582553" cy="1028659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86A1851-F87F-DD44-AB4B-91997B1AF609}"/>
              </a:ext>
            </a:extLst>
          </p:cNvPr>
          <p:cNvCxnSpPr>
            <a:cxnSpLocks/>
          </p:cNvCxnSpPr>
          <p:nvPr userDrawn="1"/>
        </p:nvCxnSpPr>
        <p:spPr>
          <a:xfrm>
            <a:off x="5889057" y="3724977"/>
            <a:ext cx="4138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E59485D-44F0-BB4F-84EE-6ACC547212D4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70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8">
            <a:extLst>
              <a:ext uri="{FF2B5EF4-FFF2-40B4-BE49-F238E27FC236}">
                <a16:creationId xmlns:a16="http://schemas.microsoft.com/office/drawing/2014/main" id="{3B871E3B-F713-2C43-A7AA-77BE79803730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AFFEE-F71B-734F-9ED5-4B603CC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31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s-ES_tradnl" dirty="0" err="1"/>
              <a:t>Footer</a:t>
            </a:r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DBAA6F-8FD5-C44E-AC47-465B1344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48" name="Gráfico 47">
            <a:extLst>
              <a:ext uri="{FF2B5EF4-FFF2-40B4-BE49-F238E27FC236}">
                <a16:creationId xmlns:a16="http://schemas.microsoft.com/office/drawing/2014/main" id="{21E94715-67E8-8341-B48A-61B850945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4606C085-7883-464B-81EB-62AC7E283708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D676D7B-5FE8-1A47-8118-47562A05583D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56" name="Marcador de texto 55">
            <a:extLst>
              <a:ext uri="{FF2B5EF4-FFF2-40B4-BE49-F238E27FC236}">
                <a16:creationId xmlns:a16="http://schemas.microsoft.com/office/drawing/2014/main" id="{B0E638D4-B62A-AB42-9306-5AEFA2B96B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49D4F34B-4F2D-1C4A-AD81-87A5BBC8378E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Marcador de texto 58">
            <a:extLst>
              <a:ext uri="{FF2B5EF4-FFF2-40B4-BE49-F238E27FC236}">
                <a16:creationId xmlns:a16="http://schemas.microsoft.com/office/drawing/2014/main" id="{2A7E583D-C60A-9C4D-8D4E-86E74A7787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6927" y="1262117"/>
            <a:ext cx="1768475" cy="73107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/>
              <a:t>01</a:t>
            </a:r>
          </a:p>
        </p:txBody>
      </p:sp>
      <p:sp>
        <p:nvSpPr>
          <p:cNvPr id="60" name="Marcador de texto 58">
            <a:extLst>
              <a:ext uri="{FF2B5EF4-FFF2-40B4-BE49-F238E27FC236}">
                <a16:creationId xmlns:a16="http://schemas.microsoft.com/office/drawing/2014/main" id="{24571CE8-C10D-074E-8628-371F87096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4563" y="1262116"/>
            <a:ext cx="1768475" cy="105727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 err="1"/>
              <a:t>Index</a:t>
            </a:r>
            <a:endParaRPr lang="es-ES" dirty="0"/>
          </a:p>
        </p:txBody>
      </p:sp>
      <p:sp>
        <p:nvSpPr>
          <p:cNvPr id="62" name="Marcador de texto 58">
            <a:extLst>
              <a:ext uri="{FF2B5EF4-FFF2-40B4-BE49-F238E27FC236}">
                <a16:creationId xmlns:a16="http://schemas.microsoft.com/office/drawing/2014/main" id="{DECBBBED-594F-9745-B91D-62328CFF6A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06927" y="2001857"/>
            <a:ext cx="2168507" cy="317534"/>
          </a:xfrm>
        </p:spPr>
        <p:txBody>
          <a:bodyPr>
            <a:normAutofit/>
          </a:bodyPr>
          <a:lstStyle>
            <a:lvl1pPr marL="0" indent="0">
              <a:buNone/>
              <a:defRPr sz="10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48D85BF9-E011-A147-8FDB-2DE02DB30A6B}"/>
              </a:ext>
            </a:extLst>
          </p:cNvPr>
          <p:cNvCxnSpPr/>
          <p:nvPr userDrawn="1"/>
        </p:nvCxnSpPr>
        <p:spPr>
          <a:xfrm>
            <a:off x="1047964" y="1886903"/>
            <a:ext cx="11096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Marcador de texto 58">
            <a:extLst>
              <a:ext uri="{FF2B5EF4-FFF2-40B4-BE49-F238E27FC236}">
                <a16:creationId xmlns:a16="http://schemas.microsoft.com/office/drawing/2014/main" id="{8625F486-6701-5E40-84BB-3DE7764AD6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06927" y="2328252"/>
            <a:ext cx="2168507" cy="110909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</p:txBody>
      </p:sp>
      <p:sp>
        <p:nvSpPr>
          <p:cNvPr id="66" name="Marcador de texto 58">
            <a:extLst>
              <a:ext uri="{FF2B5EF4-FFF2-40B4-BE49-F238E27FC236}">
                <a16:creationId xmlns:a16="http://schemas.microsoft.com/office/drawing/2014/main" id="{3C6D4181-C008-A249-B533-600E4992B2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92959" y="1262117"/>
            <a:ext cx="1768475" cy="73107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/>
              <a:t>02</a:t>
            </a:r>
          </a:p>
        </p:txBody>
      </p:sp>
      <p:sp>
        <p:nvSpPr>
          <p:cNvPr id="67" name="Marcador de texto 58">
            <a:extLst>
              <a:ext uri="{FF2B5EF4-FFF2-40B4-BE49-F238E27FC236}">
                <a16:creationId xmlns:a16="http://schemas.microsoft.com/office/drawing/2014/main" id="{DF14A384-C44D-124E-BD8E-168CCEBB68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92959" y="2001857"/>
            <a:ext cx="2168507" cy="317534"/>
          </a:xfrm>
        </p:spPr>
        <p:txBody>
          <a:bodyPr>
            <a:normAutofit/>
          </a:bodyPr>
          <a:lstStyle>
            <a:lvl1pPr marL="0" indent="0">
              <a:buNone/>
              <a:defRPr sz="10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68" name="Marcador de texto 58">
            <a:extLst>
              <a:ext uri="{FF2B5EF4-FFF2-40B4-BE49-F238E27FC236}">
                <a16:creationId xmlns:a16="http://schemas.microsoft.com/office/drawing/2014/main" id="{F4496D89-B5BC-1C46-845F-FF8B84E174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2959" y="2328252"/>
            <a:ext cx="2168507" cy="110909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</p:txBody>
      </p:sp>
      <p:sp>
        <p:nvSpPr>
          <p:cNvPr id="69" name="Marcador de texto 58">
            <a:extLst>
              <a:ext uri="{FF2B5EF4-FFF2-40B4-BE49-F238E27FC236}">
                <a16:creationId xmlns:a16="http://schemas.microsoft.com/office/drawing/2014/main" id="{6655886C-E1A0-8043-A032-5870D03D1C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8991" y="1262117"/>
            <a:ext cx="1768475" cy="73107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/>
              <a:t>03</a:t>
            </a:r>
          </a:p>
        </p:txBody>
      </p:sp>
      <p:sp>
        <p:nvSpPr>
          <p:cNvPr id="70" name="Marcador de texto 58">
            <a:extLst>
              <a:ext uri="{FF2B5EF4-FFF2-40B4-BE49-F238E27FC236}">
                <a16:creationId xmlns:a16="http://schemas.microsoft.com/office/drawing/2014/main" id="{7F526470-91B0-5B46-86A1-8A7F343F99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8991" y="2001857"/>
            <a:ext cx="2168507" cy="317534"/>
          </a:xfrm>
        </p:spPr>
        <p:txBody>
          <a:bodyPr>
            <a:normAutofit/>
          </a:bodyPr>
          <a:lstStyle>
            <a:lvl1pPr marL="0" indent="0">
              <a:buNone/>
              <a:defRPr sz="10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71" name="Marcador de texto 58">
            <a:extLst>
              <a:ext uri="{FF2B5EF4-FFF2-40B4-BE49-F238E27FC236}">
                <a16:creationId xmlns:a16="http://schemas.microsoft.com/office/drawing/2014/main" id="{10BFE57B-7113-7749-8E2C-C3869D1D25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8991" y="2328252"/>
            <a:ext cx="2168507" cy="110909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</p:txBody>
      </p:sp>
      <p:sp>
        <p:nvSpPr>
          <p:cNvPr id="75" name="Marcador de texto 58">
            <a:extLst>
              <a:ext uri="{FF2B5EF4-FFF2-40B4-BE49-F238E27FC236}">
                <a16:creationId xmlns:a16="http://schemas.microsoft.com/office/drawing/2014/main" id="{ED0661AF-2F74-094F-9844-0670312273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6927" y="3584077"/>
            <a:ext cx="1768475" cy="73107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/>
              <a:t>04</a:t>
            </a:r>
          </a:p>
        </p:txBody>
      </p:sp>
      <p:sp>
        <p:nvSpPr>
          <p:cNvPr id="76" name="Marcador de texto 58">
            <a:extLst>
              <a:ext uri="{FF2B5EF4-FFF2-40B4-BE49-F238E27FC236}">
                <a16:creationId xmlns:a16="http://schemas.microsoft.com/office/drawing/2014/main" id="{25F4783E-B43B-C544-B37E-A3F65D4A9A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06927" y="4323817"/>
            <a:ext cx="2168507" cy="317534"/>
          </a:xfrm>
        </p:spPr>
        <p:txBody>
          <a:bodyPr>
            <a:normAutofit/>
          </a:bodyPr>
          <a:lstStyle>
            <a:lvl1pPr marL="0" indent="0">
              <a:buNone/>
              <a:defRPr sz="10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77" name="Marcador de texto 58">
            <a:extLst>
              <a:ext uri="{FF2B5EF4-FFF2-40B4-BE49-F238E27FC236}">
                <a16:creationId xmlns:a16="http://schemas.microsoft.com/office/drawing/2014/main" id="{0B527159-B563-E746-8C05-8D281ADC4F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06927" y="4650212"/>
            <a:ext cx="2168507" cy="110909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</p:txBody>
      </p:sp>
      <p:sp>
        <p:nvSpPr>
          <p:cNvPr id="78" name="Marcador de texto 58">
            <a:extLst>
              <a:ext uri="{FF2B5EF4-FFF2-40B4-BE49-F238E27FC236}">
                <a16:creationId xmlns:a16="http://schemas.microsoft.com/office/drawing/2014/main" id="{4007AFEF-E48A-5A48-A6CD-2DFB7F43BB9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92959" y="3584077"/>
            <a:ext cx="1768475" cy="73107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/>
              <a:t>05</a:t>
            </a:r>
          </a:p>
        </p:txBody>
      </p:sp>
      <p:sp>
        <p:nvSpPr>
          <p:cNvPr id="79" name="Marcador de texto 58">
            <a:extLst>
              <a:ext uri="{FF2B5EF4-FFF2-40B4-BE49-F238E27FC236}">
                <a16:creationId xmlns:a16="http://schemas.microsoft.com/office/drawing/2014/main" id="{CEF133F5-F565-0C43-8A6F-2016531097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92959" y="4323817"/>
            <a:ext cx="2168507" cy="317534"/>
          </a:xfrm>
        </p:spPr>
        <p:txBody>
          <a:bodyPr>
            <a:normAutofit/>
          </a:bodyPr>
          <a:lstStyle>
            <a:lvl1pPr marL="0" indent="0">
              <a:buNone/>
              <a:defRPr sz="10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80" name="Marcador de texto 58">
            <a:extLst>
              <a:ext uri="{FF2B5EF4-FFF2-40B4-BE49-F238E27FC236}">
                <a16:creationId xmlns:a16="http://schemas.microsoft.com/office/drawing/2014/main" id="{1B14B402-22D2-C04E-A91D-7B165E903E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92959" y="4650212"/>
            <a:ext cx="2168507" cy="110909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</p:txBody>
      </p:sp>
      <p:sp>
        <p:nvSpPr>
          <p:cNvPr id="81" name="Marcador de texto 58">
            <a:extLst>
              <a:ext uri="{FF2B5EF4-FFF2-40B4-BE49-F238E27FC236}">
                <a16:creationId xmlns:a16="http://schemas.microsoft.com/office/drawing/2014/main" id="{0E49EF3C-5CFC-DD4A-8943-A9B443A675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78991" y="3584077"/>
            <a:ext cx="1768475" cy="73107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/>
              <a:t>06</a:t>
            </a:r>
          </a:p>
        </p:txBody>
      </p:sp>
      <p:sp>
        <p:nvSpPr>
          <p:cNvPr id="82" name="Marcador de texto 58">
            <a:extLst>
              <a:ext uri="{FF2B5EF4-FFF2-40B4-BE49-F238E27FC236}">
                <a16:creationId xmlns:a16="http://schemas.microsoft.com/office/drawing/2014/main" id="{0624ADC4-16AE-414F-B0CD-1B2D7ED41A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78991" y="4323817"/>
            <a:ext cx="2168507" cy="317534"/>
          </a:xfrm>
        </p:spPr>
        <p:txBody>
          <a:bodyPr>
            <a:normAutofit/>
          </a:bodyPr>
          <a:lstStyle>
            <a:lvl1pPr marL="0" indent="0">
              <a:buNone/>
              <a:defRPr sz="10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83" name="Marcador de texto 58">
            <a:extLst>
              <a:ext uri="{FF2B5EF4-FFF2-40B4-BE49-F238E27FC236}">
                <a16:creationId xmlns:a16="http://schemas.microsoft.com/office/drawing/2014/main" id="{5961BEE3-33B4-274F-B982-784F07F85F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78991" y="4650212"/>
            <a:ext cx="2168507" cy="110909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accent3"/>
                </a:solidFill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163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ith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90848AF0-B1BB-9340-AB98-C8FDCDC7E4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801383"/>
            <a:ext cx="12192000" cy="605661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54CDF1-FCBA-B441-A3FE-16758931EFFF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B853A6-967C-A04A-A9B9-28037BD0C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518" y="3175089"/>
            <a:ext cx="4825428" cy="1457237"/>
          </a:xfr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478ECE-F14D-B140-8B35-38EA9CD9BD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517" y="4878512"/>
            <a:ext cx="4907622" cy="1057334"/>
          </a:xfrm>
        </p:spPr>
        <p:txBody>
          <a:bodyPr>
            <a:normAutofit/>
          </a:bodyPr>
          <a:lstStyle>
            <a:lvl1pPr marL="0" indent="0" algn="l">
              <a:lnSpc>
                <a:spcPts val="308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Subtitle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_tradn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AFFEE-F71B-734F-9ED5-4B603CC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31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s-ES_tradnl"/>
              <a:t>Footer</a:t>
            </a:r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DBAA6F-8FD5-C44E-AC47-465B1344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FC0C633-E419-6046-B661-45A696465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18" y="1242968"/>
            <a:ext cx="3130193" cy="1851351"/>
          </a:xfrm>
        </p:spPr>
        <p:txBody>
          <a:bodyPr>
            <a:noAutofit/>
          </a:bodyPr>
          <a:lstStyle>
            <a:lvl1pPr marL="0" indent="0">
              <a:buNone/>
              <a:defRPr sz="120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4DED0AD-780F-9643-A9E5-24FF4633B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35BFC3E-1D06-744B-9330-421F552A37D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A61A5AE-7194-A54D-830F-91E870F57A09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6" name="Marcador de texto 55">
            <a:extLst>
              <a:ext uri="{FF2B5EF4-FFF2-40B4-BE49-F238E27FC236}">
                <a16:creationId xmlns:a16="http://schemas.microsoft.com/office/drawing/2014/main" id="{28EEE2BF-DDC3-D44F-AEDB-4E184A3043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76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with wh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90848AF0-B1BB-9340-AB98-C8FDCDC7E4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801383"/>
            <a:ext cx="12192000" cy="605661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54CDF1-FCBA-B441-A3FE-16758931EFFF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B853A6-967C-A04A-A9B9-28037BD0C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518" y="3175089"/>
            <a:ext cx="4825428" cy="1457237"/>
          </a:xfr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478ECE-F14D-B140-8B35-38EA9CD9BD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517" y="4878512"/>
            <a:ext cx="4907622" cy="1057334"/>
          </a:xfrm>
        </p:spPr>
        <p:txBody>
          <a:bodyPr>
            <a:normAutofit/>
          </a:bodyPr>
          <a:lstStyle>
            <a:lvl1pPr marL="0" indent="0" algn="l">
              <a:lnSpc>
                <a:spcPts val="308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Subtitle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chapter</a:t>
            </a:r>
            <a:endParaRPr lang="es-ES_tradn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AFFEE-F71B-734F-9ED5-4B603CC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31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s-ES_tradnl"/>
              <a:t>Footer</a:t>
            </a:r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DBAA6F-8FD5-C44E-AC47-465B1344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FC0C633-E419-6046-B661-45A696465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18" y="1242968"/>
            <a:ext cx="3130193" cy="1851351"/>
          </a:xfrm>
        </p:spPr>
        <p:txBody>
          <a:bodyPr>
            <a:noAutofit/>
          </a:bodyPr>
          <a:lstStyle>
            <a:lvl1pPr marL="0" indent="0">
              <a:buNone/>
              <a:defRPr sz="1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4DED0AD-780F-9643-A9E5-24FF4633B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35BFC3E-1D06-744B-9330-421F552A37D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A61A5AE-7194-A54D-830F-91E870F57A09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6" name="Marcador de texto 55">
            <a:extLst>
              <a:ext uri="{FF2B5EF4-FFF2-40B4-BE49-F238E27FC236}">
                <a16:creationId xmlns:a16="http://schemas.microsoft.com/office/drawing/2014/main" id="{28EEE2BF-DDC3-D44F-AEDB-4E184A3043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88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8966DFB-E6E4-E645-8443-D7B186FE437F}"/>
              </a:ext>
            </a:extLst>
          </p:cNvPr>
          <p:cNvSpPr/>
          <p:nvPr userDrawn="1"/>
        </p:nvSpPr>
        <p:spPr>
          <a:xfrm>
            <a:off x="8485264" y="4125049"/>
            <a:ext cx="3706736" cy="1569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B37926F-B14D-8D47-A5AE-76F9A523B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5264" y="788988"/>
            <a:ext cx="3706736" cy="3336062"/>
          </a:xfrm>
          <a:solidFill>
            <a:schemeClr val="accent1"/>
          </a:solidFill>
        </p:spPr>
        <p:txBody>
          <a:bodyPr anchor="ctr" anchorCtr="1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D96855B-6478-3E45-8376-342DFA8628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07640" y="4125049"/>
            <a:ext cx="2577624" cy="1569421"/>
          </a:xfrm>
          <a:solidFill>
            <a:schemeClr val="accent1"/>
          </a:solidFill>
        </p:spPr>
        <p:txBody>
          <a:bodyPr anchor="ctr" anchorCtr="1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0DD649F-441F-6A40-A12C-52DD52D3FB07}"/>
              </a:ext>
            </a:extLst>
          </p:cNvPr>
          <p:cNvSpPr/>
          <p:nvPr userDrawn="1"/>
        </p:nvSpPr>
        <p:spPr>
          <a:xfrm>
            <a:off x="11289964" y="6285300"/>
            <a:ext cx="347663" cy="572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E61FFEA-C656-9A46-AEE4-D39CF4F8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9" y="6356350"/>
            <a:ext cx="2743200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78371CB6-1433-9648-BFBF-799D40359D59}" type="slidenum">
              <a:rPr lang="es-ES_tradnl" smtClean="0"/>
              <a:pPr/>
              <a:t>‹#›</a:t>
            </a:fld>
            <a:endParaRPr lang="es-ES_tradnl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33AD2A2-5BE4-B84A-A966-6FADC64B7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719" y="136525"/>
            <a:ext cx="298299" cy="4308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1AAF859-70D7-8B49-AEC1-1B3DA544C65A}"/>
              </a:ext>
            </a:extLst>
          </p:cNvPr>
          <p:cNvCxnSpPr>
            <a:cxnSpLocks/>
          </p:cNvCxnSpPr>
          <p:nvPr userDrawn="1"/>
        </p:nvCxnSpPr>
        <p:spPr>
          <a:xfrm>
            <a:off x="11273415" y="291754"/>
            <a:ext cx="0" cy="249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583FC5-992E-EE45-A6C8-2D629B9E150C}"/>
              </a:ext>
            </a:extLst>
          </p:cNvPr>
          <p:cNvSpPr txBox="1"/>
          <p:nvPr userDrawn="1"/>
        </p:nvSpPr>
        <p:spPr>
          <a:xfrm>
            <a:off x="9258314" y="314944"/>
            <a:ext cx="182879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900" spc="20" baseline="0" dirty="0">
                <a:solidFill>
                  <a:schemeClr val="accent3"/>
                </a:solidFill>
              </a:rPr>
              <a:t>ARC GROUP</a:t>
            </a:r>
          </a:p>
        </p:txBody>
      </p:sp>
      <p:sp>
        <p:nvSpPr>
          <p:cNvPr id="15" name="Marcador de texto 55">
            <a:extLst>
              <a:ext uri="{FF2B5EF4-FFF2-40B4-BE49-F238E27FC236}">
                <a16:creationId xmlns:a16="http://schemas.microsoft.com/office/drawing/2014/main" id="{DEC550D0-79EA-384E-83B3-A50B9AE30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659" y="328749"/>
            <a:ext cx="9889676" cy="228954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s-ES" dirty="0"/>
              <a:t>01 | </a:t>
            </a:r>
            <a:r>
              <a:rPr lang="es-ES" dirty="0" err="1"/>
              <a:t>Chapter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| </a:t>
            </a:r>
            <a:r>
              <a:rPr lang="es-ES" dirty="0" err="1"/>
              <a:t>Section</a:t>
            </a:r>
            <a:endParaRPr lang="en-GB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415AE87-FF37-1941-9D25-35B295F96C8F}"/>
              </a:ext>
            </a:extLst>
          </p:cNvPr>
          <p:cNvCxnSpPr>
            <a:cxnSpLocks/>
          </p:cNvCxnSpPr>
          <p:nvPr userDrawn="1"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A164C502-CE53-0648-A4AF-FDE669FD4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983" y="2752725"/>
            <a:ext cx="4197899" cy="2941742"/>
          </a:xfrm>
        </p:spPr>
        <p:txBody>
          <a:bodyPr lIns="0">
            <a:normAutofit/>
          </a:bodyPr>
          <a:lstStyle>
            <a:lvl1pPr marL="0" indent="0">
              <a:lnSpc>
                <a:spcPts val="1520"/>
              </a:lnSpc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Click to edit</a:t>
            </a:r>
          </a:p>
        </p:txBody>
      </p:sp>
      <p:sp>
        <p:nvSpPr>
          <p:cNvPr id="25" name="Marcador de texto 22">
            <a:extLst>
              <a:ext uri="{FF2B5EF4-FFF2-40B4-BE49-F238E27FC236}">
                <a16:creationId xmlns:a16="http://schemas.microsoft.com/office/drawing/2014/main" id="{517B0CE8-AD74-F442-BE0C-65954DA9A3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0765" y="4096091"/>
            <a:ext cx="785358" cy="1372845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480"/>
              </a:lnSpc>
              <a:buNone/>
              <a:defRPr sz="9600" b="1" i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“</a:t>
            </a:r>
            <a:endParaRPr lang="en-GB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C24266F3-16CE-C44F-BDA4-040192D780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35545" y="4463915"/>
            <a:ext cx="2902082" cy="1212615"/>
          </a:xfrm>
        </p:spPr>
        <p:txBody>
          <a:bodyPr>
            <a:normAutofit/>
          </a:bodyPr>
          <a:lstStyle>
            <a:lvl1pPr marL="0" indent="0">
              <a:lnSpc>
                <a:spcPts val="1480"/>
              </a:lnSpc>
              <a:buNone/>
              <a:defRPr sz="1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modify</a:t>
            </a:r>
            <a:endParaRPr lang="en-GB" dirty="0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993055A8-1EAA-3CB8-AA4F-4EA676B20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31" y="706229"/>
            <a:ext cx="5457451" cy="527523"/>
          </a:xfrm>
        </p:spPr>
        <p:txBody>
          <a:bodyPr lIns="0" anchor="b" anchorCtr="0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Conector recto 17">
            <a:extLst>
              <a:ext uri="{FF2B5EF4-FFF2-40B4-BE49-F238E27FC236}">
                <a16:creationId xmlns:a16="http://schemas.microsoft.com/office/drawing/2014/main" id="{CF06AA61-2DFB-E8A8-3BDD-017D084EC0CA}"/>
              </a:ext>
            </a:extLst>
          </p:cNvPr>
          <p:cNvCxnSpPr>
            <a:cxnSpLocks/>
          </p:cNvCxnSpPr>
          <p:nvPr userDrawn="1"/>
        </p:nvCxnSpPr>
        <p:spPr>
          <a:xfrm>
            <a:off x="735531" y="1510689"/>
            <a:ext cx="608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81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1A7F248-9D71-BB7C-D4A6-1D3CF6CBB0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6811703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60" imgH="360" progId="TCLayout.ActiveDocument.1">
                  <p:embed/>
                </p:oleObj>
              </mc:Choice>
              <mc:Fallback>
                <p:oleObj name="think-cell Slide" r:id="rId2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05DB8FB-5ABF-5E45-BB22-507B3DF2E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CB5E16-DBCF-DF43-9259-6B209F660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7D059-549A-954B-91C6-5DFB602C5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9B7A43-95E0-B342-9560-A637D05E9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 dirty="0" err="1"/>
              <a:t>Footer</a:t>
            </a:r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0C854A-1E0F-CF43-B607-DACCA5B48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71CB6-1433-9648-BFBF-799D40359D5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1993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3" r:id="rId3"/>
    <p:sldLayoutId id="2147483675" r:id="rId4"/>
    <p:sldLayoutId id="2147483674" r:id="rId5"/>
    <p:sldLayoutId id="2147483672" r:id="rId6"/>
    <p:sldLayoutId id="2147483678" r:id="rId7"/>
    <p:sldLayoutId id="2147483689" r:id="rId8"/>
    <p:sldLayoutId id="2147483677" r:id="rId9"/>
    <p:sldLayoutId id="2147483681" r:id="rId10"/>
    <p:sldLayoutId id="2147483687" r:id="rId11"/>
    <p:sldLayoutId id="2147483682" r:id="rId12"/>
    <p:sldLayoutId id="2147483686" r:id="rId13"/>
    <p:sldLayoutId id="2147483683" r:id="rId14"/>
    <p:sldLayoutId id="2147483684" r:id="rId15"/>
    <p:sldLayoutId id="2147483685" r:id="rId16"/>
    <p:sldLayoutId id="2147483680" r:id="rId17"/>
    <p:sldLayoutId id="2147483688" r:id="rId18"/>
    <p:sldLayoutId id="2147483690" r:id="rId19"/>
    <p:sldLayoutId id="2147483691" r:id="rId20"/>
    <p:sldLayoutId id="214748369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tags" Target="../tags/tag46.xml"/><Relationship Id="rId7" Type="http://schemas.openxmlformats.org/officeDocument/2006/relationships/image" Target="../media/image1.emf"/><Relationship Id="rId12" Type="http://schemas.openxmlformats.org/officeDocument/2006/relationships/image" Target="../media/image44.sv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57.png"/><Relationship Id="rId4" Type="http://schemas.openxmlformats.org/officeDocument/2006/relationships/tags" Target="../tags/tag47.xml"/><Relationship Id="rId9" Type="http://schemas.openxmlformats.org/officeDocument/2006/relationships/image" Target="../media/image56.png"/><Relationship Id="rId1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oleObject" Target="../embeddings/oleObject12.bin"/><Relationship Id="rId3" Type="http://schemas.openxmlformats.org/officeDocument/2006/relationships/tags" Target="../tags/tag50.xml"/><Relationship Id="rId21" Type="http://schemas.openxmlformats.org/officeDocument/2006/relationships/chart" Target="../charts/chart11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49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35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image" Target="../media/image61.png"/><Relationship Id="rId10" Type="http://schemas.openxmlformats.org/officeDocument/2006/relationships/tags" Target="../tags/tag57.xml"/><Relationship Id="rId19" Type="http://schemas.openxmlformats.org/officeDocument/2006/relationships/image" Target="../media/image1.emf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notesSlide" Target="../notesSlides/notesSlide6.xml"/><Relationship Id="rId7" Type="http://schemas.openxmlformats.org/officeDocument/2006/relationships/chart" Target="../charts/chart1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3.xml"/><Relationship Id="rId6" Type="http://schemas.openxmlformats.org/officeDocument/2006/relationships/chart" Target="../charts/chart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image" Target="../media/image64.png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image" Target="../media/image1.emf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chart" Target="../charts/chart17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oleObject" Target="../embeddings/oleObject14.bin"/><Relationship Id="rId32" Type="http://schemas.openxmlformats.org/officeDocument/2006/relationships/image" Target="../media/image62.pn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notesSlide" Target="../notesSlides/notesSlide7.xml"/><Relationship Id="rId28" Type="http://schemas.openxmlformats.org/officeDocument/2006/relationships/chart" Target="../charts/chart16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image" Target="../media/image36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slideLayout" Target="../slideLayouts/slideLayout20.xml"/><Relationship Id="rId27" Type="http://schemas.openxmlformats.org/officeDocument/2006/relationships/chart" Target="../charts/chart15.xml"/><Relationship Id="rId30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26" Type="http://schemas.openxmlformats.org/officeDocument/2006/relationships/image" Target="../media/image65.png"/><Relationship Id="rId3" Type="http://schemas.openxmlformats.org/officeDocument/2006/relationships/tags" Target="../tags/tag87.xml"/><Relationship Id="rId21" Type="http://schemas.openxmlformats.org/officeDocument/2006/relationships/tags" Target="../tags/tag105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image" Target="../media/image1.emf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29" Type="http://schemas.openxmlformats.org/officeDocument/2006/relationships/chart" Target="../charts/chart20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oleObject" Target="../embeddings/oleObject15.bin"/><Relationship Id="rId32" Type="http://schemas.openxmlformats.org/officeDocument/2006/relationships/image" Target="../media/image62.pn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notesSlide" Target="../notesSlides/notesSlide8.xml"/><Relationship Id="rId28" Type="http://schemas.openxmlformats.org/officeDocument/2006/relationships/chart" Target="../charts/chart19.xml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31" Type="http://schemas.openxmlformats.org/officeDocument/2006/relationships/image" Target="../media/image36.jpeg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slideLayout" Target="../slideLayouts/slideLayout20.xml"/><Relationship Id="rId27" Type="http://schemas.openxmlformats.org/officeDocument/2006/relationships/chart" Target="../charts/chart18.xml"/><Relationship Id="rId30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notesSlide" Target="../notesSlides/notesSlide9.xml"/><Relationship Id="rId18" Type="http://schemas.openxmlformats.org/officeDocument/2006/relationships/diagramQuickStyle" Target="../diagrams/quickStyle1.xml"/><Relationship Id="rId3" Type="http://schemas.openxmlformats.org/officeDocument/2006/relationships/tags" Target="../tags/tag108.xml"/><Relationship Id="rId21" Type="http://schemas.openxmlformats.org/officeDocument/2006/relationships/image" Target="../media/image66.jpeg"/><Relationship Id="rId7" Type="http://schemas.openxmlformats.org/officeDocument/2006/relationships/tags" Target="../tags/tag112.xml"/><Relationship Id="rId12" Type="http://schemas.openxmlformats.org/officeDocument/2006/relationships/slideLayout" Target="../slideLayouts/slideLayout20.xml"/><Relationship Id="rId17" Type="http://schemas.openxmlformats.org/officeDocument/2006/relationships/diagramLayout" Target="../diagrams/layout1.xml"/><Relationship Id="rId25" Type="http://schemas.openxmlformats.org/officeDocument/2006/relationships/image" Target="../media/image70.jpeg"/><Relationship Id="rId2" Type="http://schemas.openxmlformats.org/officeDocument/2006/relationships/tags" Target="../tags/tag107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24" Type="http://schemas.openxmlformats.org/officeDocument/2006/relationships/image" Target="../media/image69.jpeg"/><Relationship Id="rId5" Type="http://schemas.openxmlformats.org/officeDocument/2006/relationships/tags" Target="../tags/tag110.xml"/><Relationship Id="rId15" Type="http://schemas.openxmlformats.org/officeDocument/2006/relationships/image" Target="../media/image1.emf"/><Relationship Id="rId23" Type="http://schemas.openxmlformats.org/officeDocument/2006/relationships/image" Target="../media/image68.jpeg"/><Relationship Id="rId10" Type="http://schemas.openxmlformats.org/officeDocument/2006/relationships/tags" Target="../tags/tag115.xml"/><Relationship Id="rId19" Type="http://schemas.openxmlformats.org/officeDocument/2006/relationships/diagramColors" Target="../diagrams/colors1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oleObject" Target="../embeddings/oleObject16.bin"/><Relationship Id="rId22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tags" Target="../tags/tag142.xml"/><Relationship Id="rId39" Type="http://schemas.openxmlformats.org/officeDocument/2006/relationships/chart" Target="../charts/chart24.xml"/><Relationship Id="rId21" Type="http://schemas.openxmlformats.org/officeDocument/2006/relationships/tags" Target="../tags/tag137.xml"/><Relationship Id="rId34" Type="http://schemas.openxmlformats.org/officeDocument/2006/relationships/oleObject" Target="../embeddings/oleObject17.bin"/><Relationship Id="rId7" Type="http://schemas.openxmlformats.org/officeDocument/2006/relationships/tags" Target="../tags/tag123.xml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0" Type="http://schemas.openxmlformats.org/officeDocument/2006/relationships/tags" Target="../tags/tag136.xml"/><Relationship Id="rId29" Type="http://schemas.openxmlformats.org/officeDocument/2006/relationships/tags" Target="../tags/tag145.xml"/><Relationship Id="rId41" Type="http://schemas.openxmlformats.org/officeDocument/2006/relationships/chart" Target="../charts/chart26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tags" Target="../tags/tag140.xml"/><Relationship Id="rId32" Type="http://schemas.openxmlformats.org/officeDocument/2006/relationships/tags" Target="../tags/tag148.xml"/><Relationship Id="rId37" Type="http://schemas.openxmlformats.org/officeDocument/2006/relationships/chart" Target="../charts/chart22.xml"/><Relationship Id="rId40" Type="http://schemas.openxmlformats.org/officeDocument/2006/relationships/chart" Target="../charts/chart25.xml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tags" Target="../tags/tag139.xml"/><Relationship Id="rId28" Type="http://schemas.openxmlformats.org/officeDocument/2006/relationships/tags" Target="../tags/tag144.xml"/><Relationship Id="rId36" Type="http://schemas.openxmlformats.org/officeDocument/2006/relationships/chart" Target="../charts/chart21.xml"/><Relationship Id="rId10" Type="http://schemas.openxmlformats.org/officeDocument/2006/relationships/tags" Target="../tags/tag126.xml"/><Relationship Id="rId19" Type="http://schemas.openxmlformats.org/officeDocument/2006/relationships/tags" Target="../tags/tag135.xml"/><Relationship Id="rId31" Type="http://schemas.openxmlformats.org/officeDocument/2006/relationships/tags" Target="../tags/tag147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tags" Target="../tags/tag138.xml"/><Relationship Id="rId27" Type="http://schemas.openxmlformats.org/officeDocument/2006/relationships/tags" Target="../tags/tag143.xml"/><Relationship Id="rId30" Type="http://schemas.openxmlformats.org/officeDocument/2006/relationships/tags" Target="../tags/tag146.xml"/><Relationship Id="rId35" Type="http://schemas.openxmlformats.org/officeDocument/2006/relationships/image" Target="../media/image1.emf"/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tags" Target="../tags/tag141.xml"/><Relationship Id="rId33" Type="http://schemas.openxmlformats.org/officeDocument/2006/relationships/slideLayout" Target="../slideLayouts/slideLayout20.xml"/><Relationship Id="rId38" Type="http://schemas.openxmlformats.org/officeDocument/2006/relationships/chart" Target="../charts/char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image" Target="../media/image1.emf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oleObject" Target="../embeddings/oleObject18.bin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slideLayout" Target="../slideLayouts/slideLayout20.xml"/><Relationship Id="rId5" Type="http://schemas.openxmlformats.org/officeDocument/2006/relationships/tags" Target="../tags/tag153.xml"/><Relationship Id="rId15" Type="http://schemas.openxmlformats.org/officeDocument/2006/relationships/image" Target="../media/image71.png"/><Relationship Id="rId10" Type="http://schemas.openxmlformats.org/officeDocument/2006/relationships/tags" Target="../tags/tag158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microsoft.com/office/2014/relationships/chartEx" Target="../charts/chartEx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9.xml"/><Relationship Id="rId6" Type="http://schemas.openxmlformats.org/officeDocument/2006/relationships/image" Target="../media/image7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chart" Target="../charts/char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5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28.xml"/><Relationship Id="rId5" Type="http://schemas.openxmlformats.org/officeDocument/2006/relationships/image" Target="../media/image18.png"/><Relationship Id="rId4" Type="http://schemas.openxmlformats.org/officeDocument/2006/relationships/chart" Target="../charts/char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research/piie-charts/us-imports-china-are-both-decoupling-and-reaching-new-highs-heres-ho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31.xml"/><Relationship Id="rId5" Type="http://schemas.openxmlformats.org/officeDocument/2006/relationships/image" Target="../media/image18.png"/><Relationship Id="rId4" Type="http://schemas.openxmlformats.org/officeDocument/2006/relationships/hyperlink" Target="https://www.piie.com/research/piie-charts/us-imports-china-are-both-decoupling-and-reaching-new-highs-heres-how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hyperlink" Target="http://www.stats.gov.cn/english/PressRelease/202308/t20230818_1942123.html" TargetMode="External"/><Relationship Id="rId7" Type="http://schemas.openxmlformats.org/officeDocument/2006/relationships/chart" Target="../charts/chart3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image" Target="../media/image18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hyperlink" Target="https://www.businessinsider.com/the-chinese-real-estate-bubble-is-the-most-obvious-bubble-ever-2010-1#there-are-also-demographic-factors-6" TargetMode="Externa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10" Type="http://schemas.openxmlformats.org/officeDocument/2006/relationships/image" Target="../media/image18.png"/><Relationship Id="rId4" Type="http://schemas.openxmlformats.org/officeDocument/2006/relationships/chart" Target="../charts/chart35.xml"/><Relationship Id="rId9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image" Target="../media/image25.jpeg"/><Relationship Id="rId21" Type="http://schemas.openxmlformats.org/officeDocument/2006/relationships/tags" Target="../tags/tag26.xml"/><Relationship Id="rId34" Type="http://schemas.openxmlformats.org/officeDocument/2006/relationships/image" Target="../media/image22.pn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image" Target="../media/image21.svg"/><Relationship Id="rId38" Type="http://schemas.openxmlformats.org/officeDocument/2006/relationships/image" Target="../media/image24.png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image" Target="../media/image20.png"/><Relationship Id="rId37" Type="http://schemas.openxmlformats.org/officeDocument/2006/relationships/chart" Target="../charts/chart3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chart" Target="../charts/chart2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image" Target="../media/image1.emf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oleObject" Target="../embeddings/oleObject4.bin"/><Relationship Id="rId35" Type="http://schemas.openxmlformats.org/officeDocument/2006/relationships/image" Target="../media/image23.svg"/><Relationship Id="rId8" Type="http://schemas.openxmlformats.org/officeDocument/2006/relationships/tags" Target="../tags/tag13.xml"/><Relationship Id="rId3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notesSlide" Target="../notesSlides/notesSlide1.xml"/><Relationship Id="rId7" Type="http://schemas.openxmlformats.org/officeDocument/2006/relationships/chart" Target="../charts/chart5.xml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4.svg"/><Relationship Id="rId1" Type="http://schemas.openxmlformats.org/officeDocument/2006/relationships/tags" Target="../tags/tag34.xml"/><Relationship Id="rId6" Type="http://schemas.openxmlformats.org/officeDocument/2006/relationships/chart" Target="../charts/chart4.xml"/><Relationship Id="rId11" Type="http://schemas.openxmlformats.org/officeDocument/2006/relationships/image" Target="../media/image29.png"/><Relationship Id="rId5" Type="http://schemas.openxmlformats.org/officeDocument/2006/relationships/image" Target="../media/image1.emf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image" Target="../media/image36.jpeg"/><Relationship Id="rId3" Type="http://schemas.openxmlformats.org/officeDocument/2006/relationships/tags" Target="../tags/tag37.xml"/><Relationship Id="rId7" Type="http://schemas.openxmlformats.org/officeDocument/2006/relationships/image" Target="../media/image1.emf"/><Relationship Id="rId12" Type="http://schemas.openxmlformats.org/officeDocument/2006/relationships/image" Target="../media/image3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.xml"/><Relationship Id="rId10" Type="http://schemas.openxmlformats.org/officeDocument/2006/relationships/chart" Target="../charts/chart8.xml"/><Relationship Id="rId4" Type="http://schemas.openxmlformats.org/officeDocument/2006/relationships/slideLayout" Target="../slideLayouts/slideLayout20.xml"/><Relationship Id="rId9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8.xml"/><Relationship Id="rId6" Type="http://schemas.openxmlformats.org/officeDocument/2006/relationships/image" Target="../media/image3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png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9.xml"/><Relationship Id="rId6" Type="http://schemas.openxmlformats.org/officeDocument/2006/relationships/image" Target="../media/image24.png"/><Relationship Id="rId11" Type="http://schemas.openxmlformats.org/officeDocument/2006/relationships/image" Target="../media/image41.svg"/><Relationship Id="rId5" Type="http://schemas.openxmlformats.org/officeDocument/2006/relationships/image" Target="../media/image1.emf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8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3.svg"/><Relationship Id="rId12" Type="http://schemas.openxmlformats.org/officeDocument/2006/relationships/image" Target="../media/image47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2.png"/><Relationship Id="rId11" Type="http://schemas.openxmlformats.org/officeDocument/2006/relationships/image" Target="../media/image46.svg"/><Relationship Id="rId5" Type="http://schemas.openxmlformats.org/officeDocument/2006/relationships/image" Target="../media/image1.emf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4.svg"/><Relationship Id="rId12" Type="http://schemas.openxmlformats.org/officeDocument/2006/relationships/image" Target="../media/image5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8.png"/><Relationship Id="rId11" Type="http://schemas.openxmlformats.org/officeDocument/2006/relationships/image" Target="../media/image52.svg"/><Relationship Id="rId5" Type="http://schemas.openxmlformats.org/officeDocument/2006/relationships/image" Target="../media/image1.emf"/><Relationship Id="rId10" Type="http://schemas.openxmlformats.org/officeDocument/2006/relationships/image" Target="../media/image51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75FFD031-24B0-65A3-2751-4E7438771D1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579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city skyline with a body of water in the foreground&#10;&#10;Description automatically generated with low confidence">
            <a:extLst>
              <a:ext uri="{FF2B5EF4-FFF2-40B4-BE49-F238E27FC236}">
                <a16:creationId xmlns:a16="http://schemas.microsoft.com/office/drawing/2014/main" id="{01011B4C-F66D-AD04-875C-0EBE809513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0644"/>
            <a:ext cx="12192000" cy="6269094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F26C36-99A2-C842-BF19-C27BB07F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1CB6-1433-9648-BFBF-799D40359D59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12" name="Rectángulo 15">
            <a:extLst>
              <a:ext uri="{FF2B5EF4-FFF2-40B4-BE49-F238E27FC236}">
                <a16:creationId xmlns:a16="http://schemas.microsoft.com/office/drawing/2014/main" id="{0967CE5C-7658-8C17-9094-A74CF2811437}"/>
              </a:ext>
            </a:extLst>
          </p:cNvPr>
          <p:cNvSpPr/>
          <p:nvPr/>
        </p:nvSpPr>
        <p:spPr>
          <a:xfrm>
            <a:off x="0" y="610644"/>
            <a:ext cx="12192000" cy="626909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FE2D1D5-966F-5042-B707-214903E297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ontserrat"/>
              </a:rPr>
              <a:t>01.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F8B774D-3015-074D-BC4A-EAB0452ED3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547" y="1825411"/>
            <a:ext cx="233970" cy="456242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474DDB5-9C8F-9241-8A78-90074C4DE6E4}"/>
              </a:ext>
            </a:extLst>
          </p:cNvPr>
          <p:cNvCxnSpPr>
            <a:cxnSpLocks/>
          </p:cNvCxnSpPr>
          <p:nvPr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FDE7DFA-5EE9-8446-A882-472DB148F62C}"/>
              </a:ext>
            </a:extLst>
          </p:cNvPr>
          <p:cNvCxnSpPr>
            <a:cxnSpLocks/>
          </p:cNvCxnSpPr>
          <p:nvPr/>
        </p:nvCxnSpPr>
        <p:spPr>
          <a:xfrm>
            <a:off x="583131" y="3128103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9E97B49-64E4-274F-B805-577A1C551EFE}"/>
              </a:ext>
            </a:extLst>
          </p:cNvPr>
          <p:cNvCxnSpPr>
            <a:cxnSpLocks/>
          </p:cNvCxnSpPr>
          <p:nvPr/>
        </p:nvCxnSpPr>
        <p:spPr>
          <a:xfrm>
            <a:off x="801384" y="4751419"/>
            <a:ext cx="6883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8">
            <a:extLst>
              <a:ext uri="{FF2B5EF4-FFF2-40B4-BE49-F238E27FC236}">
                <a16:creationId xmlns:a16="http://schemas.microsoft.com/office/drawing/2014/main" id="{D041FACE-5EF5-4626-978C-344CB4C4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517" y="3281758"/>
            <a:ext cx="4825428" cy="1457237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Sourcing Survey 2023</a:t>
            </a:r>
          </a:p>
        </p:txBody>
      </p:sp>
      <p:sp>
        <p:nvSpPr>
          <p:cNvPr id="3" name="Title 18">
            <a:extLst>
              <a:ext uri="{FF2B5EF4-FFF2-40B4-BE49-F238E27FC236}">
                <a16:creationId xmlns:a16="http://schemas.microsoft.com/office/drawing/2014/main" id="{DCC5E46D-7A7F-80B5-B0A7-D678EB7D68EA}"/>
              </a:ext>
            </a:extLst>
          </p:cNvPr>
          <p:cNvSpPr txBox="1">
            <a:spLocks/>
          </p:cNvSpPr>
          <p:nvPr/>
        </p:nvSpPr>
        <p:spPr>
          <a:xfrm>
            <a:off x="744540" y="4870513"/>
            <a:ext cx="7173172" cy="12190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bg1"/>
                </a:solidFill>
                <a:latin typeface="Montserrat"/>
              </a:rPr>
              <a:t>Results from survey conducted 2023 </a:t>
            </a:r>
            <a:endParaRPr lang="en-US" sz="14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F460C7F4-1460-648E-DC7A-65C690833337}"/>
              </a:ext>
            </a:extLst>
          </p:cNvPr>
          <p:cNvSpPr txBox="1">
            <a:spLocks/>
          </p:cNvSpPr>
          <p:nvPr/>
        </p:nvSpPr>
        <p:spPr>
          <a:xfrm>
            <a:off x="353659" y="328749"/>
            <a:ext cx="9889676" cy="228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latin typeface="Montserrat" panose="00000500000000000000"/>
                <a:cs typeface="Arial" panose="020B0604020202020204" pitchFamily="34" charset="0"/>
              </a:rPr>
              <a:t>01 </a:t>
            </a:r>
            <a:r>
              <a:rPr lang="en-GB" sz="900" dirty="0">
                <a:latin typeface="Montserrat" panose="00000500000000000000"/>
              </a:rPr>
              <a:t>| Sourcing Survey</a:t>
            </a:r>
            <a:endParaRPr lang="en-GB" sz="900" dirty="0">
              <a:latin typeface="Montserrat" panose="0000050000000000000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E36F17-61BF-D8A1-743C-C5B4E085262D}"/>
              </a:ext>
            </a:extLst>
          </p:cNvPr>
          <p:cNvCxnSpPr/>
          <p:nvPr/>
        </p:nvCxnSpPr>
        <p:spPr>
          <a:xfrm>
            <a:off x="10172698" y="292767"/>
            <a:ext cx="0" cy="24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10">
            <a:extLst>
              <a:ext uri="{FF2B5EF4-FFF2-40B4-BE49-F238E27FC236}">
                <a16:creationId xmlns:a16="http://schemas.microsoft.com/office/drawing/2014/main" id="{5B686BDF-BEF8-92BE-F9D9-2F8655B024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899" y="292767"/>
            <a:ext cx="589544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60" name="Rectangle 50">
            <a:extLst>
              <a:ext uri="{FF2B5EF4-FFF2-40B4-BE49-F238E27FC236}">
                <a16:creationId xmlns:a16="http://schemas.microsoft.com/office/drawing/2014/main" id="{9E662D78-1772-ACAE-D080-15605EE4D449}"/>
              </a:ext>
            </a:extLst>
          </p:cNvPr>
          <p:cNvSpPr/>
          <p:nvPr/>
        </p:nvSpPr>
        <p:spPr>
          <a:xfrm>
            <a:off x="383151" y="1567855"/>
            <a:ext cx="3616105" cy="4732612"/>
          </a:xfrm>
          <a:prstGeom prst="rect">
            <a:avLst/>
          </a:prstGeom>
          <a:solidFill>
            <a:srgbClr val="EE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52">
            <a:extLst>
              <a:ext uri="{FF2B5EF4-FFF2-40B4-BE49-F238E27FC236}">
                <a16:creationId xmlns:a16="http://schemas.microsoft.com/office/drawing/2014/main" id="{046F407D-B8F2-5210-7B4D-EE5357BD048C}"/>
              </a:ext>
            </a:extLst>
          </p:cNvPr>
          <p:cNvSpPr/>
          <p:nvPr/>
        </p:nvSpPr>
        <p:spPr>
          <a:xfrm>
            <a:off x="4309125" y="1574183"/>
            <a:ext cx="3616105" cy="4585079"/>
          </a:xfrm>
          <a:prstGeom prst="rect">
            <a:avLst/>
          </a:prstGeom>
          <a:solidFill>
            <a:srgbClr val="EE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53">
            <a:extLst>
              <a:ext uri="{FF2B5EF4-FFF2-40B4-BE49-F238E27FC236}">
                <a16:creationId xmlns:a16="http://schemas.microsoft.com/office/drawing/2014/main" id="{00C27247-0686-2D52-CF36-8936ABA1BB88}"/>
              </a:ext>
            </a:extLst>
          </p:cNvPr>
          <p:cNvSpPr/>
          <p:nvPr/>
        </p:nvSpPr>
        <p:spPr>
          <a:xfrm>
            <a:off x="8235098" y="1574183"/>
            <a:ext cx="3616105" cy="4585079"/>
          </a:xfrm>
          <a:prstGeom prst="rect">
            <a:avLst/>
          </a:prstGeom>
          <a:solidFill>
            <a:srgbClr val="EE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7FC2D75D-95E1-CD26-F708-E8B9DA89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r="11175"/>
          <a:stretch/>
        </p:blipFill>
        <p:spPr bwMode="auto">
          <a:xfrm>
            <a:off x="1451587" y="2009241"/>
            <a:ext cx="1435992" cy="13935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EF750497-A1A6-B949-19C3-4E6BC24F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r="490"/>
          <a:stretch/>
        </p:blipFill>
        <p:spPr bwMode="auto">
          <a:xfrm>
            <a:off x="5377993" y="2025073"/>
            <a:ext cx="1435992" cy="13935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E3292EC3-9858-60AE-67CA-D9632C1AD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4" r="17134"/>
          <a:stretch/>
        </p:blipFill>
        <p:spPr bwMode="auto">
          <a:xfrm>
            <a:off x="9293925" y="2009241"/>
            <a:ext cx="1435992" cy="13935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13">
            <a:extLst>
              <a:ext uri="{FF2B5EF4-FFF2-40B4-BE49-F238E27FC236}">
                <a16:creationId xmlns:a16="http://schemas.microsoft.com/office/drawing/2014/main" id="{A56E94E5-0636-DC38-0236-590E35FAA4F8}"/>
              </a:ext>
            </a:extLst>
          </p:cNvPr>
          <p:cNvSpPr txBox="1"/>
          <p:nvPr/>
        </p:nvSpPr>
        <p:spPr>
          <a:xfrm>
            <a:off x="412377" y="3631842"/>
            <a:ext cx="3540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Montserrat" panose="00000500000000000000" pitchFamily="2" charset="0"/>
              </a:rPr>
              <a:t>Quality Risk</a:t>
            </a:r>
            <a:endParaRPr lang="en-GB" sz="1600" b="1">
              <a:latin typeface="Montserrat" panose="00000500000000000000" pitchFamily="2" charset="0"/>
            </a:endParaRPr>
          </a:p>
        </p:txBody>
      </p:sp>
      <p:sp>
        <p:nvSpPr>
          <p:cNvPr id="67" name="TextBox 14">
            <a:extLst>
              <a:ext uri="{FF2B5EF4-FFF2-40B4-BE49-F238E27FC236}">
                <a16:creationId xmlns:a16="http://schemas.microsoft.com/office/drawing/2014/main" id="{5D145346-AF53-0F77-2303-FD910FB8EFA5}"/>
              </a:ext>
            </a:extLst>
          </p:cNvPr>
          <p:cNvSpPr txBox="1"/>
          <p:nvPr/>
        </p:nvSpPr>
        <p:spPr>
          <a:xfrm>
            <a:off x="4407014" y="3630334"/>
            <a:ext cx="3401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Montserrat" panose="00000500000000000000" pitchFamily="2" charset="0"/>
              </a:rPr>
              <a:t>Insufficient knowledge about the new market</a:t>
            </a:r>
          </a:p>
        </p:txBody>
      </p:sp>
      <p:sp>
        <p:nvSpPr>
          <p:cNvPr id="68" name="TextBox 15">
            <a:extLst>
              <a:ext uri="{FF2B5EF4-FFF2-40B4-BE49-F238E27FC236}">
                <a16:creationId xmlns:a16="http://schemas.microsoft.com/office/drawing/2014/main" id="{64EB7928-6E53-D65A-82CD-9899C120CDC5}"/>
              </a:ext>
            </a:extLst>
          </p:cNvPr>
          <p:cNvSpPr txBox="1"/>
          <p:nvPr/>
        </p:nvSpPr>
        <p:spPr>
          <a:xfrm>
            <a:off x="8365241" y="3634332"/>
            <a:ext cx="329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Montserrat" panose="00000500000000000000" pitchFamily="2" charset="0"/>
              </a:rPr>
              <a:t>Set-up Costs</a:t>
            </a:r>
          </a:p>
        </p:txBody>
      </p:sp>
      <p:sp>
        <p:nvSpPr>
          <p:cNvPr id="33" name="textruta 35">
            <a:extLst>
              <a:ext uri="{FF2B5EF4-FFF2-40B4-BE49-F238E27FC236}">
                <a16:creationId xmlns:a16="http://schemas.microsoft.com/office/drawing/2014/main" id="{257B1A32-0E01-2C14-C383-8EF0F0FE49DA}"/>
              </a:ext>
            </a:extLst>
          </p:cNvPr>
          <p:cNvSpPr txBox="1"/>
          <p:nvPr/>
        </p:nvSpPr>
        <p:spPr>
          <a:xfrm>
            <a:off x="637948" y="4193763"/>
            <a:ext cx="1165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400" i="1">
                <a:solidFill>
                  <a:srgbClr val="757070"/>
                </a:solidFill>
                <a:latin typeface="+mj-lt"/>
                <a:ea typeface="微软雅黑"/>
              </a:rPr>
              <a:t>2023</a:t>
            </a:r>
          </a:p>
        </p:txBody>
      </p:sp>
      <p:sp>
        <p:nvSpPr>
          <p:cNvPr id="34" name="textruta 32">
            <a:extLst>
              <a:ext uri="{FF2B5EF4-FFF2-40B4-BE49-F238E27FC236}">
                <a16:creationId xmlns:a16="http://schemas.microsoft.com/office/drawing/2014/main" id="{445F4CCB-96C4-D2DF-BF2F-5E0643085BB3}"/>
              </a:ext>
            </a:extLst>
          </p:cNvPr>
          <p:cNvSpPr txBox="1"/>
          <p:nvPr/>
        </p:nvSpPr>
        <p:spPr>
          <a:xfrm>
            <a:off x="1106517" y="4206205"/>
            <a:ext cx="1001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400" b="1" i="1">
                <a:solidFill>
                  <a:srgbClr val="000000"/>
                </a:solidFill>
                <a:latin typeface="+mj-lt"/>
                <a:ea typeface="微软雅黑"/>
              </a:rPr>
              <a:t>37%</a:t>
            </a:r>
          </a:p>
        </p:txBody>
      </p:sp>
      <p:sp>
        <p:nvSpPr>
          <p:cNvPr id="35" name="textruta 36">
            <a:extLst>
              <a:ext uri="{FF2B5EF4-FFF2-40B4-BE49-F238E27FC236}">
                <a16:creationId xmlns:a16="http://schemas.microsoft.com/office/drawing/2014/main" id="{41D19188-C1E9-E0E4-A193-4DBC14ECF951}"/>
              </a:ext>
            </a:extLst>
          </p:cNvPr>
          <p:cNvSpPr txBox="1"/>
          <p:nvPr/>
        </p:nvSpPr>
        <p:spPr>
          <a:xfrm>
            <a:off x="637948" y="4508842"/>
            <a:ext cx="1231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400" i="1">
                <a:solidFill>
                  <a:srgbClr val="757070"/>
                </a:solidFill>
                <a:latin typeface="+mj-lt"/>
                <a:ea typeface="微软雅黑"/>
              </a:rPr>
              <a:t>2022</a:t>
            </a:r>
          </a:p>
        </p:txBody>
      </p:sp>
      <p:sp>
        <p:nvSpPr>
          <p:cNvPr id="36" name="textruta 37">
            <a:extLst>
              <a:ext uri="{FF2B5EF4-FFF2-40B4-BE49-F238E27FC236}">
                <a16:creationId xmlns:a16="http://schemas.microsoft.com/office/drawing/2014/main" id="{70B8FB0B-D0AD-660B-966E-9EC356A8FF48}"/>
              </a:ext>
            </a:extLst>
          </p:cNvPr>
          <p:cNvSpPr txBox="1"/>
          <p:nvPr/>
        </p:nvSpPr>
        <p:spPr>
          <a:xfrm>
            <a:off x="1073269" y="4513982"/>
            <a:ext cx="1001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i="1"/>
            </a:lvl1pPr>
          </a:lstStyle>
          <a:p>
            <a:pPr defTabSz="914400"/>
            <a:r>
              <a:rPr lang="en-AU" sz="1400">
                <a:solidFill>
                  <a:srgbClr val="000000"/>
                </a:solidFill>
                <a:latin typeface="+mj-lt"/>
                <a:ea typeface="微软雅黑"/>
              </a:rPr>
              <a:t>49%</a:t>
            </a:r>
          </a:p>
        </p:txBody>
      </p:sp>
      <p:sp>
        <p:nvSpPr>
          <p:cNvPr id="40" name="textruta 44">
            <a:extLst>
              <a:ext uri="{FF2B5EF4-FFF2-40B4-BE49-F238E27FC236}">
                <a16:creationId xmlns:a16="http://schemas.microsoft.com/office/drawing/2014/main" id="{F859A4A0-8D1E-FA5C-98F8-755DE509ADCC}"/>
              </a:ext>
            </a:extLst>
          </p:cNvPr>
          <p:cNvSpPr txBox="1"/>
          <p:nvPr/>
        </p:nvSpPr>
        <p:spPr>
          <a:xfrm>
            <a:off x="2656603" y="4299985"/>
            <a:ext cx="1241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400" i="1">
                <a:solidFill>
                  <a:srgbClr val="00B050"/>
                </a:solidFill>
                <a:latin typeface="+mj-lt"/>
                <a:ea typeface="微软雅黑"/>
              </a:rPr>
              <a:t>-12%</a:t>
            </a:r>
          </a:p>
        </p:txBody>
      </p:sp>
      <p:pic>
        <p:nvPicPr>
          <p:cNvPr id="41" name="Bild 60" descr="Rak pil">
            <a:extLst>
              <a:ext uri="{FF2B5EF4-FFF2-40B4-BE49-F238E27FC236}">
                <a16:creationId xmlns:a16="http://schemas.microsoft.com/office/drawing/2014/main" id="{A404C828-97BB-43DA-9838-B7861E0C65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2851212">
            <a:off x="1902984" y="4325185"/>
            <a:ext cx="1053530" cy="406059"/>
          </a:xfrm>
          <a:prstGeom prst="rect">
            <a:avLst/>
          </a:prstGeom>
        </p:spPr>
      </p:pic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4E05DC68-7832-19B0-A089-AF9E1C7AD13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508000" y="5013325"/>
            <a:ext cx="3389313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42863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The most significant barrier</a:t>
            </a:r>
          </a:p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endParaRPr lang="en-US" sz="600">
              <a:solidFill>
                <a:srgbClr val="595959"/>
              </a:solidFill>
              <a:effectLst/>
              <a:latin typeface="Montserrat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Performing extensive quality controls of new suppliers is a costly but necessary measure to take to ensure that the requirements are met.</a:t>
            </a:r>
            <a:endParaRPr lang="en-US" sz="12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sz="1050">
              <a:latin typeface="+mn-lt"/>
            </a:endParaRPr>
          </a:p>
        </p:txBody>
      </p:sp>
      <p:sp>
        <p:nvSpPr>
          <p:cNvPr id="117" name="textruta 35">
            <a:extLst>
              <a:ext uri="{FF2B5EF4-FFF2-40B4-BE49-F238E27FC236}">
                <a16:creationId xmlns:a16="http://schemas.microsoft.com/office/drawing/2014/main" id="{72BF9737-6E76-8F1B-93AF-9057816D5925}"/>
              </a:ext>
            </a:extLst>
          </p:cNvPr>
          <p:cNvSpPr txBox="1"/>
          <p:nvPr/>
        </p:nvSpPr>
        <p:spPr>
          <a:xfrm>
            <a:off x="4537075" y="4194175"/>
            <a:ext cx="1165225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400" i="1">
                <a:solidFill>
                  <a:srgbClr val="757070"/>
                </a:solidFill>
                <a:latin typeface="+mj-lt"/>
                <a:ea typeface="微软雅黑"/>
              </a:rPr>
              <a:t>2023</a:t>
            </a:r>
          </a:p>
        </p:txBody>
      </p:sp>
      <p:sp>
        <p:nvSpPr>
          <p:cNvPr id="118" name="textruta 32">
            <a:extLst>
              <a:ext uri="{FF2B5EF4-FFF2-40B4-BE49-F238E27FC236}">
                <a16:creationId xmlns:a16="http://schemas.microsoft.com/office/drawing/2014/main" id="{0C6070E4-CA75-35B8-5B8D-1BAB127C7771}"/>
              </a:ext>
            </a:extLst>
          </p:cNvPr>
          <p:cNvSpPr txBox="1"/>
          <p:nvPr/>
        </p:nvSpPr>
        <p:spPr>
          <a:xfrm>
            <a:off x="5005388" y="4206875"/>
            <a:ext cx="1001713" cy="30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400" b="1" i="1">
                <a:solidFill>
                  <a:srgbClr val="000000"/>
                </a:solidFill>
                <a:latin typeface="+mj-lt"/>
                <a:ea typeface="微软雅黑"/>
              </a:rPr>
              <a:t>32%</a:t>
            </a:r>
          </a:p>
        </p:txBody>
      </p:sp>
      <p:sp>
        <p:nvSpPr>
          <p:cNvPr id="119" name="textruta 36">
            <a:extLst>
              <a:ext uri="{FF2B5EF4-FFF2-40B4-BE49-F238E27FC236}">
                <a16:creationId xmlns:a16="http://schemas.microsoft.com/office/drawing/2014/main" id="{C5365039-8DFC-12E1-1DC1-70FD765F6349}"/>
              </a:ext>
            </a:extLst>
          </p:cNvPr>
          <p:cNvSpPr txBox="1"/>
          <p:nvPr/>
        </p:nvSpPr>
        <p:spPr>
          <a:xfrm>
            <a:off x="4537074" y="4508500"/>
            <a:ext cx="1231900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400" i="1">
                <a:solidFill>
                  <a:srgbClr val="757070"/>
                </a:solidFill>
                <a:latin typeface="+mj-lt"/>
                <a:ea typeface="微软雅黑"/>
              </a:rPr>
              <a:t>2022</a:t>
            </a:r>
          </a:p>
        </p:txBody>
      </p:sp>
      <p:sp>
        <p:nvSpPr>
          <p:cNvPr id="120" name="textruta 37">
            <a:extLst>
              <a:ext uri="{FF2B5EF4-FFF2-40B4-BE49-F238E27FC236}">
                <a16:creationId xmlns:a16="http://schemas.microsoft.com/office/drawing/2014/main" id="{E876BB7D-D6E5-FF95-7516-C113A410E3AF}"/>
              </a:ext>
            </a:extLst>
          </p:cNvPr>
          <p:cNvSpPr txBox="1"/>
          <p:nvPr/>
        </p:nvSpPr>
        <p:spPr>
          <a:xfrm>
            <a:off x="4972050" y="4513263"/>
            <a:ext cx="1001713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i="1"/>
            </a:lvl1pPr>
          </a:lstStyle>
          <a:p>
            <a:pPr defTabSz="914400"/>
            <a:r>
              <a:rPr lang="en-AU" sz="1400">
                <a:solidFill>
                  <a:srgbClr val="000000"/>
                </a:solidFill>
                <a:latin typeface="+mj-lt"/>
                <a:ea typeface="微软雅黑"/>
              </a:rPr>
              <a:t>40%</a:t>
            </a:r>
          </a:p>
        </p:txBody>
      </p:sp>
      <p:sp>
        <p:nvSpPr>
          <p:cNvPr id="121" name="textruta 44">
            <a:extLst>
              <a:ext uri="{FF2B5EF4-FFF2-40B4-BE49-F238E27FC236}">
                <a16:creationId xmlns:a16="http://schemas.microsoft.com/office/drawing/2014/main" id="{FEC2F2D9-82FD-0EC9-BBCA-897EF7A31EC5}"/>
              </a:ext>
            </a:extLst>
          </p:cNvPr>
          <p:cNvSpPr txBox="1"/>
          <p:nvPr/>
        </p:nvSpPr>
        <p:spPr>
          <a:xfrm>
            <a:off x="6554788" y="4300538"/>
            <a:ext cx="1241425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400" i="1">
                <a:solidFill>
                  <a:srgbClr val="00B050"/>
                </a:solidFill>
                <a:latin typeface="+mj-lt"/>
                <a:ea typeface="微软雅黑"/>
              </a:rPr>
              <a:t>-8%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15469722-1E42-8B14-ECDB-99A25A5B538B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4406900" y="5013325"/>
            <a:ext cx="3389313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434975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Companies may benefit from hiring a local resource or appointing consultants with market insights to support the entry. </a:t>
            </a:r>
            <a:endParaRPr lang="en-GB" sz="1050">
              <a:latin typeface="+mn-lt"/>
            </a:endParaRPr>
          </a:p>
        </p:txBody>
      </p:sp>
      <p:sp>
        <p:nvSpPr>
          <p:cNvPr id="124" name="textruta 35">
            <a:extLst>
              <a:ext uri="{FF2B5EF4-FFF2-40B4-BE49-F238E27FC236}">
                <a16:creationId xmlns:a16="http://schemas.microsoft.com/office/drawing/2014/main" id="{A6E7C3F9-CE5E-3DC5-045B-B7B0E4975BC1}"/>
              </a:ext>
            </a:extLst>
          </p:cNvPr>
          <p:cNvSpPr txBox="1"/>
          <p:nvPr/>
        </p:nvSpPr>
        <p:spPr>
          <a:xfrm>
            <a:off x="8456613" y="4194175"/>
            <a:ext cx="1165225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400" i="1">
                <a:solidFill>
                  <a:srgbClr val="757070"/>
                </a:solidFill>
                <a:latin typeface="+mj-lt"/>
                <a:ea typeface="微软雅黑"/>
              </a:rPr>
              <a:t>2023</a:t>
            </a:r>
          </a:p>
        </p:txBody>
      </p:sp>
      <p:sp>
        <p:nvSpPr>
          <p:cNvPr id="125" name="textruta 32">
            <a:extLst>
              <a:ext uri="{FF2B5EF4-FFF2-40B4-BE49-F238E27FC236}">
                <a16:creationId xmlns:a16="http://schemas.microsoft.com/office/drawing/2014/main" id="{D580F691-FA47-10F6-8F11-B34417846F64}"/>
              </a:ext>
            </a:extLst>
          </p:cNvPr>
          <p:cNvSpPr txBox="1"/>
          <p:nvPr/>
        </p:nvSpPr>
        <p:spPr>
          <a:xfrm>
            <a:off x="8924925" y="4206875"/>
            <a:ext cx="1001713" cy="30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400" b="1" i="1">
                <a:solidFill>
                  <a:srgbClr val="000000"/>
                </a:solidFill>
                <a:latin typeface="+mj-lt"/>
                <a:ea typeface="微软雅黑"/>
              </a:rPr>
              <a:t>31%</a:t>
            </a:r>
          </a:p>
        </p:txBody>
      </p:sp>
      <p:sp>
        <p:nvSpPr>
          <p:cNvPr id="126" name="textruta 36">
            <a:extLst>
              <a:ext uri="{FF2B5EF4-FFF2-40B4-BE49-F238E27FC236}">
                <a16:creationId xmlns:a16="http://schemas.microsoft.com/office/drawing/2014/main" id="{4A47BD2D-AB55-952A-7C6A-5785FFE5701F}"/>
              </a:ext>
            </a:extLst>
          </p:cNvPr>
          <p:cNvSpPr txBox="1"/>
          <p:nvPr/>
        </p:nvSpPr>
        <p:spPr>
          <a:xfrm>
            <a:off x="8456612" y="4508500"/>
            <a:ext cx="1231900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400" i="1">
                <a:solidFill>
                  <a:srgbClr val="757070"/>
                </a:solidFill>
                <a:latin typeface="+mj-lt"/>
                <a:ea typeface="微软雅黑"/>
              </a:rPr>
              <a:t>2022</a:t>
            </a:r>
          </a:p>
        </p:txBody>
      </p:sp>
      <p:sp>
        <p:nvSpPr>
          <p:cNvPr id="127" name="textruta 37">
            <a:extLst>
              <a:ext uri="{FF2B5EF4-FFF2-40B4-BE49-F238E27FC236}">
                <a16:creationId xmlns:a16="http://schemas.microsoft.com/office/drawing/2014/main" id="{A091034C-6577-DA82-89B5-878DE4E8D6B2}"/>
              </a:ext>
            </a:extLst>
          </p:cNvPr>
          <p:cNvSpPr txBox="1"/>
          <p:nvPr/>
        </p:nvSpPr>
        <p:spPr>
          <a:xfrm>
            <a:off x="8891588" y="4513263"/>
            <a:ext cx="1001713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i="1"/>
            </a:lvl1pPr>
          </a:lstStyle>
          <a:p>
            <a:pPr defTabSz="914400"/>
            <a:r>
              <a:rPr lang="en-AU" sz="1400">
                <a:solidFill>
                  <a:srgbClr val="000000"/>
                </a:solidFill>
                <a:latin typeface="+mj-lt"/>
                <a:ea typeface="微软雅黑"/>
              </a:rPr>
              <a:t>27%</a:t>
            </a:r>
          </a:p>
        </p:txBody>
      </p:sp>
      <p:sp>
        <p:nvSpPr>
          <p:cNvPr id="128" name="textruta 44">
            <a:extLst>
              <a:ext uri="{FF2B5EF4-FFF2-40B4-BE49-F238E27FC236}">
                <a16:creationId xmlns:a16="http://schemas.microsoft.com/office/drawing/2014/main" id="{685A0419-F291-EF2F-DC0E-E80FD7316644}"/>
              </a:ext>
            </a:extLst>
          </p:cNvPr>
          <p:cNvSpPr txBox="1"/>
          <p:nvPr/>
        </p:nvSpPr>
        <p:spPr>
          <a:xfrm>
            <a:off x="10474325" y="4300538"/>
            <a:ext cx="1241425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400" i="1">
                <a:solidFill>
                  <a:srgbClr val="E44147"/>
                </a:solidFill>
                <a:latin typeface="+mj-lt"/>
                <a:ea typeface="微软雅黑"/>
              </a:rPr>
              <a:t>4%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4A8AF613-A632-CEC0-191B-75F42E5028E5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8326438" y="5013325"/>
            <a:ext cx="3389313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1588" bIns="187325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The cost may involve market research expenses, marketing expenses, supplier searching and training expenses</a:t>
            </a:r>
          </a:p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endParaRPr lang="en-US" sz="600">
              <a:solidFill>
                <a:srgbClr val="595959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Each of these costs needs to be carefully considered and budgeted.</a:t>
            </a:r>
            <a:endParaRPr lang="en-GB" sz="1050">
              <a:latin typeface="+mn-lt"/>
            </a:endParaRPr>
          </a:p>
        </p:txBody>
      </p:sp>
      <p:pic>
        <p:nvPicPr>
          <p:cNvPr id="131" name="Bild 60" descr="Rak pil">
            <a:extLst>
              <a:ext uri="{FF2B5EF4-FFF2-40B4-BE49-F238E27FC236}">
                <a16:creationId xmlns:a16="http://schemas.microsoft.com/office/drawing/2014/main" id="{FC534B1C-34EC-2A08-320C-AB3E30F63C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2851212">
            <a:off x="5942789" y="4346362"/>
            <a:ext cx="1053530" cy="406059"/>
          </a:xfrm>
          <a:prstGeom prst="rect">
            <a:avLst/>
          </a:prstGeom>
        </p:spPr>
      </p:pic>
      <p:pic>
        <p:nvPicPr>
          <p:cNvPr id="132" name="Bild 60" descr="Rak pil">
            <a:extLst>
              <a:ext uri="{FF2B5EF4-FFF2-40B4-BE49-F238E27FC236}">
                <a16:creationId xmlns:a16="http://schemas.microsoft.com/office/drawing/2014/main" id="{0A4B5BC4-04C3-FD58-7716-2043600D3F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451212">
            <a:off x="9847434" y="4338370"/>
            <a:ext cx="1053530" cy="406059"/>
          </a:xfrm>
          <a:prstGeom prst="rect">
            <a:avLst/>
          </a:prstGeom>
        </p:spPr>
      </p:pic>
      <p:sp>
        <p:nvSpPr>
          <p:cNvPr id="6" name="文本占位符 1">
            <a:extLst>
              <a:ext uri="{FF2B5EF4-FFF2-40B4-BE49-F238E27FC236}">
                <a16:creationId xmlns:a16="http://schemas.microsoft.com/office/drawing/2014/main" id="{B3994AA5-BD3D-91EC-B3FC-E193286689E1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Quality and insufficient knowledge have decreased as perceived barriers of entering new sourcing markets </a:t>
            </a:r>
          </a:p>
        </p:txBody>
      </p:sp>
    </p:spTree>
    <p:extLst>
      <p:ext uri="{BB962C8B-B14F-4D97-AF65-F5344CB8AC3E}">
        <p14:creationId xmlns:p14="http://schemas.microsoft.com/office/powerpoint/2010/main" val="94712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95" imgH="396" progId="TCLayout.ActiveDocument.1">
                  <p:embed/>
                </p:oleObj>
              </mc:Choice>
              <mc:Fallback>
                <p:oleObj name="think-cell Slide" r:id="rId18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D4DB8AE-9FE1-207C-884D-5A90CC864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137" name="文本框 2">
            <a:extLst>
              <a:ext uri="{FF2B5EF4-FFF2-40B4-BE49-F238E27FC236}">
                <a16:creationId xmlns:a16="http://schemas.microsoft.com/office/drawing/2014/main" id="{DFB7184D-A41C-AA23-2954-32FB35A7303B}"/>
              </a:ext>
            </a:extLst>
          </p:cNvPr>
          <p:cNvSpPr txBox="1"/>
          <p:nvPr/>
        </p:nvSpPr>
        <p:spPr>
          <a:xfrm>
            <a:off x="8596520" y="2743939"/>
            <a:ext cx="30525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sz="1400" dirty="0">
                <a:cs typeface="Arial" panose="020B0604020202020204" pitchFamily="34" charset="0"/>
              </a:rPr>
              <a:t>The share of companies assessing suppliers from three regions increased significantly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GB" sz="1400" dirty="0">
              <a:cs typeface="Arial" panose="020B0604020202020204" pitchFamily="34" charset="0"/>
            </a:endParaRP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GB" sz="1400" dirty="0">
              <a:cs typeface="Arial" panose="020B0604020202020204" pitchFamily="34" charset="0"/>
            </a:endParaRPr>
          </a:p>
        </p:txBody>
      </p:sp>
      <p:sp>
        <p:nvSpPr>
          <p:cNvPr id="3138" name="Textruta 242">
            <a:extLst>
              <a:ext uri="{FF2B5EF4-FFF2-40B4-BE49-F238E27FC236}">
                <a16:creationId xmlns:a16="http://schemas.microsoft.com/office/drawing/2014/main" id="{7C442AFB-7BBC-84CD-FACE-1045445348DA}"/>
              </a:ext>
            </a:extLst>
          </p:cNvPr>
          <p:cNvSpPr txBox="1"/>
          <p:nvPr/>
        </p:nvSpPr>
        <p:spPr>
          <a:xfrm>
            <a:off x="523156" y="1678214"/>
            <a:ext cx="8077200" cy="30638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r>
              <a:rPr lang="en" sz="1200" b="1" i="1">
                <a:solidFill>
                  <a:srgbClr val="E7E6E6">
                    <a:lumMod val="75000"/>
                  </a:srgb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Share of the respondents assessing suppliers’ carbon footprint </a:t>
            </a:r>
            <a:r>
              <a:rPr lang="en-US" altLang="zh-CN" sz="1200" b="1" i="1">
                <a:solidFill>
                  <a:srgbClr val="E7E6E6">
                    <a:lumMod val="75000"/>
                  </a:srgb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in 2023 compared with 2022</a:t>
            </a:r>
            <a:endParaRPr lang="en" sz="1200" b="1" i="1">
              <a:solidFill>
                <a:srgbClr val="E7E6E6">
                  <a:lumMod val="75000"/>
                </a:srgb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42" name="Picture 3141" descr="Icon&#10;&#10;Description automatically generated">
            <a:extLst>
              <a:ext uri="{FF2B5EF4-FFF2-40B4-BE49-F238E27FC236}">
                <a16:creationId xmlns:a16="http://schemas.microsoft.com/office/drawing/2014/main" id="{5F280D8C-1D15-F684-872D-428FC8A567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42" y="5798664"/>
            <a:ext cx="540337" cy="5403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FB8F8DA-0C90-89DA-1554-F6F1F9CC7958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441325" y="2281238"/>
          <a:ext cx="8077200" cy="3376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3167" name="Text Placeholder 2">
            <a:extLst>
              <a:ext uri="{FF2B5EF4-FFF2-40B4-BE49-F238E27FC236}">
                <a16:creationId xmlns:a16="http://schemas.microsoft.com/office/drawing/2014/main" id="{D9BC50F0-D8AA-6BA3-FD5E-E3B45D168A61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6567488" y="3886200"/>
            <a:ext cx="34290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6DF7BF18-74E2-4D7F-8974-38B2E66ED88C}" type="datetime'''''''''''''''''''3''''''''''''''''''5'''''''''''">
              <a:rPr lang="en-GB" altLang="en-US" sz="1200" smtClean="0"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35</a:t>
            </a:fld>
            <a:r>
              <a:rPr lang="en-GB" altLang="en-US" sz="1200">
                <a:effectLst/>
                <a:latin typeface="+mn-lt"/>
              </a:rPr>
              <a:t>%</a:t>
            </a:r>
            <a:endParaRPr lang="en-GB" sz="1200">
              <a:latin typeface="+mn-lt"/>
            </a:endParaRPr>
          </a:p>
        </p:txBody>
      </p:sp>
      <p:sp>
        <p:nvSpPr>
          <p:cNvPr id="3162" name="Text Placeholder 2">
            <a:extLst>
              <a:ext uri="{FF2B5EF4-FFF2-40B4-BE49-F238E27FC236}">
                <a16:creationId xmlns:a16="http://schemas.microsoft.com/office/drawing/2014/main" id="{67AB6353-16B5-B68E-3B36-ABFE2F793A2F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4675187" y="2173288"/>
            <a:ext cx="3635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309FFEAF-C08F-4410-BBFD-E394046552A6}" type="datetime'''7''''''''''''''''''''''5'''''''''''">
              <a:rPr lang="en-GB" altLang="en-US" sz="1200" b="1" smtClean="0">
                <a:effectLst/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75</a:t>
            </a:fld>
            <a:r>
              <a:rPr lang="en-GB" altLang="en-US" sz="1200" b="1">
                <a:effectLst/>
                <a:latin typeface="+mn-lt"/>
              </a:rPr>
              <a:t>%</a:t>
            </a:r>
            <a:endParaRPr lang="en-GB" sz="1200" b="1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EA7C52-68AC-54B2-9AA3-81ED9FE380E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604963" y="5626100"/>
            <a:ext cx="4730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54BB63B0-76D9-482D-8A00-81E88F34161E}" type="datetime'''''''''''C''''''''''''''''''h''i''n''''''a'''''''''''''''''''">
              <a:rPr lang="en-GB" altLang="en-US" sz="1200" b="1" smtClean="0"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China</a:t>
            </a:fld>
            <a:endParaRPr lang="en-GB" sz="1200" b="1">
              <a:latin typeface="+mn-lt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DA19A2D-CAF5-F8CD-2B32-D123DC95B6E8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4187824" y="5626100"/>
            <a:ext cx="5857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96A85FAC-9D4A-40B0-9081-F39A9BE9D9A2}" type="datetime'''Eu''''''''''''''''''''''''''r''o''''''p''''''''''e'''''">
              <a:rPr lang="en-GB" altLang="en-US" sz="1200" b="1" smtClean="0"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Europe</a:t>
            </a:fld>
            <a:endParaRPr lang="en-GB" sz="1200" b="1">
              <a:latin typeface="+mn-lt"/>
            </a:endParaRPr>
          </a:p>
        </p:txBody>
      </p:sp>
      <p:sp>
        <p:nvSpPr>
          <p:cNvPr id="3144" name="Text Placeholder 2">
            <a:extLst>
              <a:ext uri="{FF2B5EF4-FFF2-40B4-BE49-F238E27FC236}">
                <a16:creationId xmlns:a16="http://schemas.microsoft.com/office/drawing/2014/main" id="{4E883AC3-1351-4EAF-A4BA-B045C47206B3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277939" y="3671888"/>
            <a:ext cx="3730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F512DFC8-773E-4F1A-A775-87A5A332333A}" type="datetime'''40'''''''">
              <a:rPr lang="en-GB" altLang="en-US" sz="1200" smtClean="0">
                <a:effectLst/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40</a:t>
            </a:fld>
            <a:r>
              <a:rPr lang="en-GB" altLang="en-US" sz="1200">
                <a:effectLst/>
                <a:latin typeface="+mn-lt"/>
              </a:rPr>
              <a:t>%</a:t>
            </a:r>
            <a:endParaRPr lang="en-GB" sz="1200">
              <a:latin typeface="+mn-lt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E08D6F4-49FE-1CE6-22EE-2C217C8526D4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953251" y="5626100"/>
            <a:ext cx="3286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6252F4CC-26FA-410A-B10D-53E7732F57D3}" type="datetime'''''''''''S''''E''''A'''''''''''''''''''''''''''''''''">
              <a:rPr lang="en-GB" altLang="en-US" sz="1200" b="1" smtClean="0"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SEA</a:t>
            </a:fld>
            <a:endParaRPr lang="en-GB" sz="1200" b="1">
              <a:latin typeface="+mn-lt"/>
            </a:endParaRPr>
          </a:p>
        </p:txBody>
      </p:sp>
      <p:sp>
        <p:nvSpPr>
          <p:cNvPr id="3151" name="Text Placeholder 2">
            <a:extLst>
              <a:ext uri="{FF2B5EF4-FFF2-40B4-BE49-F238E27FC236}">
                <a16:creationId xmlns:a16="http://schemas.microsoft.com/office/drawing/2014/main" id="{126016A1-2086-ED2A-7074-5676FBA972FC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2036762" y="2173288"/>
            <a:ext cx="3635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A01F1919-CCFF-4700-A8CB-CAE147199966}" type="datetime'''''7''''''''''''''''''''5'''''''''''''''''''">
              <a:rPr lang="en-GB" altLang="en-US" sz="1200" b="1" smtClean="0">
                <a:effectLst/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75</a:t>
            </a:fld>
            <a:r>
              <a:rPr lang="en-GB" altLang="en-US" sz="1200" b="1">
                <a:effectLst/>
                <a:latin typeface="+mn-lt"/>
              </a:rPr>
              <a:t>%</a:t>
            </a:r>
            <a:endParaRPr lang="en-GB" sz="1200" b="1">
              <a:latin typeface="+mn-lt"/>
            </a:endParaRPr>
          </a:p>
        </p:txBody>
      </p:sp>
      <p:sp>
        <p:nvSpPr>
          <p:cNvPr id="3157" name="Text Placeholder 2">
            <a:extLst>
              <a:ext uri="{FF2B5EF4-FFF2-40B4-BE49-F238E27FC236}">
                <a16:creationId xmlns:a16="http://schemas.microsoft.com/office/drawing/2014/main" id="{9483C47F-C83C-E1DB-D9F2-8A8BC0C000F9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929063" y="2944813"/>
            <a:ext cx="3476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F28CB7DE-9CA7-4465-8FC3-E15203260CAE}" type="datetime'''''''''''''''''''''''''''''''''''''''''''''''5''''''7'''">
              <a:rPr lang="en-GB" altLang="en-US" sz="1200" smtClean="0"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57</a:t>
            </a:fld>
            <a:r>
              <a:rPr lang="en-GB" altLang="en-US" sz="1200">
                <a:effectLst/>
                <a:latin typeface="+mn-lt"/>
              </a:rPr>
              <a:t>%</a:t>
            </a:r>
            <a:endParaRPr lang="en-GB" sz="1200">
              <a:latin typeface="+mn-lt"/>
            </a:endParaRPr>
          </a:p>
        </p:txBody>
      </p:sp>
      <p:sp>
        <p:nvSpPr>
          <p:cNvPr id="3172" name="Text Placeholder 2">
            <a:extLst>
              <a:ext uri="{FF2B5EF4-FFF2-40B4-BE49-F238E27FC236}">
                <a16:creationId xmlns:a16="http://schemas.microsoft.com/office/drawing/2014/main" id="{9786B0B7-1F81-3E0B-9836-BDB70B7EF640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7305675" y="2387600"/>
            <a:ext cx="3762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D07B13A6-72D2-47FD-A7B0-FE9921E5CE7F}" type="datetime'''''''''''''''''''''''''''7''''''''''''''''''''0'''">
              <a:rPr lang="en-GB" altLang="en-US" sz="1200" b="1" smtClean="0">
                <a:effectLst/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70</a:t>
            </a:fld>
            <a:r>
              <a:rPr lang="en-GB" altLang="en-US" sz="1200" b="1">
                <a:effectLst/>
                <a:latin typeface="+mn-lt"/>
              </a:rPr>
              <a:t>%</a:t>
            </a:r>
            <a:endParaRPr lang="en-GB" sz="1200" b="1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5023E-78F5-D3F9-8CB2-33D0FAFF7790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584200" y="2962275"/>
            <a:ext cx="214313" cy="160338"/>
          </a:xfrm>
          <a:prstGeom prst="rect">
            <a:avLst/>
          </a:prstGeom>
          <a:solidFill>
            <a:srgbClr val="FFD6D5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CB88DB-DE60-1DF3-AF2A-7541BB1006F4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584200" y="3186113"/>
            <a:ext cx="214313" cy="160338"/>
          </a:xfrm>
          <a:prstGeom prst="rect">
            <a:avLst/>
          </a:prstGeom>
          <a:solidFill>
            <a:srgbClr val="E43D3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3404F30-7A48-ABBA-8374-4D0817A77CE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849313" y="2970213"/>
            <a:ext cx="3635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FB9D63C6-90B1-4804-93EA-66CE802F208A}" type="datetime'''2''''''''''''''''''''0''2''''''''''''''''''''''''''''2'">
              <a:rPr lang="en-GB" altLang="en-US" sz="1200" smtClean="0"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2022</a:t>
            </a:fld>
            <a:endParaRPr lang="en-GB" sz="1200">
              <a:latin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301561-343B-6015-AA86-861D081A5C7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49313" y="3194050"/>
            <a:ext cx="3619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752065B4-14D5-44D3-AC37-49354E6789CC}" type="datetime'''''''''''''''''''''''2''''''''''02''''''''''''''''''3'''''''">
              <a:rPr lang="en-GB" altLang="en-US" sz="1200" smtClean="0"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2023</a:t>
            </a:fld>
            <a:endParaRPr lang="en-GB" sz="1200">
              <a:latin typeface="+mn-lt"/>
            </a:endParaRPr>
          </a:p>
        </p:txBody>
      </p:sp>
      <p:pic>
        <p:nvPicPr>
          <p:cNvPr id="3188" name="Picture 3187">
            <a:extLst>
              <a:ext uri="{FF2B5EF4-FFF2-40B4-BE49-F238E27FC236}">
                <a16:creationId xmlns:a16="http://schemas.microsoft.com/office/drawing/2014/main" id="{F5E23F63-48BA-016E-CBB4-64B6DD360C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0244" y="5791200"/>
            <a:ext cx="540337" cy="53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9" name="Picture 3188">
            <a:extLst>
              <a:ext uri="{FF2B5EF4-FFF2-40B4-BE49-F238E27FC236}">
                <a16:creationId xmlns:a16="http://schemas.microsoft.com/office/drawing/2014/main" id="{50C8EAFA-6D53-791A-D060-C4F4F998709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2588" y="5794375"/>
            <a:ext cx="537823" cy="540337"/>
          </a:xfrm>
          <a:prstGeom prst="rect">
            <a:avLst/>
          </a:prstGeom>
          <a:noFill/>
          <a:ln>
            <a:noFill/>
          </a:ln>
        </p:spPr>
      </p:pic>
      <p:sp>
        <p:nvSpPr>
          <p:cNvPr id="3331" name="文本占位符 1">
            <a:extLst>
              <a:ext uri="{FF2B5EF4-FFF2-40B4-BE49-F238E27FC236}">
                <a16:creationId xmlns:a16="http://schemas.microsoft.com/office/drawing/2014/main" id="{DE218B8F-800D-5972-7E09-71F553F7FAAA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tx1"/>
                </a:solidFill>
                <a:cs typeface="Arial" panose="020B0604020202020204" pitchFamily="34" charset="0"/>
              </a:rPr>
              <a:t>Significantly more companies started to assess suppliers’ carbon footprint data </a:t>
            </a:r>
          </a:p>
        </p:txBody>
      </p:sp>
    </p:spTree>
    <p:extLst>
      <p:ext uri="{BB962C8B-B14F-4D97-AF65-F5344CB8AC3E}">
        <p14:creationId xmlns:p14="http://schemas.microsoft.com/office/powerpoint/2010/main" val="142461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3" name="Chart 3352">
            <a:extLst>
              <a:ext uri="{FF2B5EF4-FFF2-40B4-BE49-F238E27FC236}">
                <a16:creationId xmlns:a16="http://schemas.microsoft.com/office/drawing/2014/main" id="{652AA33C-7B9C-B18E-C0C3-DA15AACF367F}"/>
              </a:ext>
            </a:extLst>
          </p:cNvPr>
          <p:cNvGraphicFramePr/>
          <p:nvPr/>
        </p:nvGraphicFramePr>
        <p:xfrm>
          <a:off x="846583" y="774700"/>
          <a:ext cx="9785448" cy="772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D4DB8AE-9FE1-207C-884D-5A90CC864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139" name="Textruta 242">
            <a:extLst>
              <a:ext uri="{FF2B5EF4-FFF2-40B4-BE49-F238E27FC236}">
                <a16:creationId xmlns:a16="http://schemas.microsoft.com/office/drawing/2014/main" id="{63F592AA-66F9-73BC-0EAD-CC8D6CA15C46}"/>
              </a:ext>
            </a:extLst>
          </p:cNvPr>
          <p:cNvSpPr txBox="1"/>
          <p:nvPr/>
        </p:nvSpPr>
        <p:spPr>
          <a:xfrm>
            <a:off x="1273303" y="1864261"/>
            <a:ext cx="9910584" cy="2510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" sz="1200" b="1" i="1">
                <a:solidFill>
                  <a:srgbClr val="E7E6E6">
                    <a:lumMod val="75000"/>
                  </a:srgb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Extent of the respondents assessing current and new suppliers’ carbon footprint data </a:t>
            </a:r>
            <a:r>
              <a:rPr lang="en-US" altLang="zh-CN" sz="1200" b="1" i="1">
                <a:solidFill>
                  <a:srgbClr val="E7E6E6">
                    <a:lumMod val="75000"/>
                  </a:srgb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in 2023</a:t>
            </a:r>
            <a:endParaRPr lang="en" sz="1200" b="1" i="1">
              <a:solidFill>
                <a:srgbClr val="E7E6E6">
                  <a:lumMod val="75000"/>
                </a:srgb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354" name="Chart 3353">
            <a:extLst>
              <a:ext uri="{FF2B5EF4-FFF2-40B4-BE49-F238E27FC236}">
                <a16:creationId xmlns:a16="http://schemas.microsoft.com/office/drawing/2014/main" id="{39DE9A4D-8C3F-88C5-3860-9DAA328FF1D5}"/>
              </a:ext>
            </a:extLst>
          </p:cNvPr>
          <p:cNvGraphicFramePr/>
          <p:nvPr/>
        </p:nvGraphicFramePr>
        <p:xfrm>
          <a:off x="4775254" y="2497137"/>
          <a:ext cx="2569287" cy="246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355" name="Chart 3354">
            <a:extLst>
              <a:ext uri="{FF2B5EF4-FFF2-40B4-BE49-F238E27FC236}">
                <a16:creationId xmlns:a16="http://schemas.microsoft.com/office/drawing/2014/main" id="{E1BF6889-7CE3-CE99-6D10-198E96AE9634}"/>
              </a:ext>
            </a:extLst>
          </p:cNvPr>
          <p:cNvGraphicFramePr/>
          <p:nvPr/>
        </p:nvGraphicFramePr>
        <p:xfrm>
          <a:off x="8466253" y="2547445"/>
          <a:ext cx="2570905" cy="2418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文本占位符 1">
            <a:extLst>
              <a:ext uri="{FF2B5EF4-FFF2-40B4-BE49-F238E27FC236}">
                <a16:creationId xmlns:a16="http://schemas.microsoft.com/office/drawing/2014/main" id="{3A1531B0-D0DA-1556-6E83-B679E3284AE7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Companies assess sustainability performance, but many struggle with data collection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FD5F95-1F13-D598-3740-75CD36A215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33" y="5432303"/>
            <a:ext cx="11003943" cy="9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19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6" progId="TCLayout.ActiveDocument.1">
                  <p:embed/>
                </p:oleObj>
              </mc:Choice>
              <mc:Fallback>
                <p:oleObj name="think-cell Slide" r:id="rId2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2" name="Rectangle 3281">
            <a:extLst>
              <a:ext uri="{FF2B5EF4-FFF2-40B4-BE49-F238E27FC236}">
                <a16:creationId xmlns:a16="http://schemas.microsoft.com/office/drawing/2014/main" id="{0C43C818-6F5E-60F3-207C-7169F806161E}"/>
              </a:ext>
            </a:extLst>
          </p:cNvPr>
          <p:cNvSpPr/>
          <p:nvPr/>
        </p:nvSpPr>
        <p:spPr>
          <a:xfrm>
            <a:off x="4013200" y="1256091"/>
            <a:ext cx="7752080" cy="1547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D4DB8AE-9FE1-207C-884D-5A90CC864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735492A7-F83B-00B5-AE47-9BD144BC4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02" y="-20665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76" name="Picture 4" descr="Fair Labor Standards Act 101 (What it is and how it affects your ...">
            <a:extLst>
              <a:ext uri="{FF2B5EF4-FFF2-40B4-BE49-F238E27FC236}">
                <a16:creationId xmlns:a16="http://schemas.microsoft.com/office/drawing/2014/main" id="{1FB3D85D-A8C0-457A-C3B8-F6CBA3137201}"/>
              </a:ext>
            </a:extLst>
          </p:cNvPr>
          <p:cNvPicPr>
            <a:picLocks noChangeArrowheads="1"/>
          </p:cNvPicPr>
          <p:nvPr>
            <p:custDataLst>
              <p:tags r:id="rId2"/>
            </p:custDataLst>
          </p:nvPr>
        </p:nvPicPr>
        <p:blipFill rotWithShape="1">
          <a:blip r:embed="rId2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3" b="12647"/>
          <a:stretch/>
        </p:blipFill>
        <p:spPr bwMode="auto">
          <a:xfrm>
            <a:off x="661988" y="1255714"/>
            <a:ext cx="3351213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84C6341-A65A-E3EF-330A-8B07D325DA3D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5014913" y="3403600"/>
          <a:ext cx="2141537" cy="208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sp>
        <p:nvSpPr>
          <p:cNvPr id="3395" name="Text Placeholder 2">
            <a:extLst>
              <a:ext uri="{FF2B5EF4-FFF2-40B4-BE49-F238E27FC236}">
                <a16:creationId xmlns:a16="http://schemas.microsoft.com/office/drawing/2014/main" id="{D6B1D3FC-030C-8981-2D04-998674520BC6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5480050" y="3702050"/>
            <a:ext cx="211138" cy="138113"/>
          </a:xfrm>
          <a:prstGeom prst="rect">
            <a:avLst/>
          </a:prstGeom>
          <a:solidFill>
            <a:srgbClr val="DFE5EF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D7FA5EF6-D7AA-4327-A121-F084F2A3270D}" type="datetime'''''''''''''''''''2%'''''''''''''''''''''''''''''''''">
              <a:rPr lang="en-GB" altLang="en-US" sz="1000" smtClean="0">
                <a:effectLst/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2%</a:t>
            </a:fld>
            <a:endParaRPr lang="en-GB" sz="1000">
              <a:latin typeface="+mn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BBB4238-7033-213D-BA36-D174338A7E87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8659813" y="3367088"/>
          <a:ext cx="2130425" cy="2125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3403" name="Text Placeholder 2">
            <a:extLst>
              <a:ext uri="{FF2B5EF4-FFF2-40B4-BE49-F238E27FC236}">
                <a16:creationId xmlns:a16="http://schemas.microsoft.com/office/drawing/2014/main" id="{D9A6BD42-A321-109A-0E73-00E2FFBE48E6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8847138" y="3990975"/>
            <a:ext cx="203200" cy="123825"/>
          </a:xfrm>
          <a:prstGeom prst="rect">
            <a:avLst/>
          </a:prstGeom>
          <a:solidFill>
            <a:srgbClr val="DFE5EF"/>
          </a:solidFill>
          <a:ln>
            <a:noFill/>
          </a:ln>
          <a:effectLst/>
        </p:spPr>
        <p:txBody>
          <a:bodyPr vert="horz" wrap="none" lIns="15875" tIns="0" rIns="15875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8623001B-68E7-4D19-8FCD-0B54252BF938}" type="datetime'''''''0''''''''''%'''''''''">
              <a:rPr lang="en-GB" altLang="en-US" sz="900" smtClean="0">
                <a:effectLst/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0%</a:t>
            </a:fld>
            <a:endParaRPr lang="en-GB" sz="900">
              <a:latin typeface="+mn-lt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9469D87-BA5C-E0D2-4CC0-47570D85193A}"/>
              </a:ext>
            </a:extLst>
          </p:cNvPr>
          <p:cNvGraphicFramePr/>
          <p:nvPr>
            <p:custDataLst>
              <p:tags r:id="rId7"/>
            </p:custDataLst>
          </p:nvPr>
        </p:nvGraphicFramePr>
        <p:xfrm>
          <a:off x="1460500" y="3367088"/>
          <a:ext cx="2236788" cy="2125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pic>
        <p:nvPicPr>
          <p:cNvPr id="3158" name="Picture 3157" descr="Icon&#10;&#10;Description automatically generated">
            <a:extLst>
              <a:ext uri="{FF2B5EF4-FFF2-40B4-BE49-F238E27FC236}">
                <a16:creationId xmlns:a16="http://schemas.microsoft.com/office/drawing/2014/main" id="{DC412A1E-EB47-24AF-6693-4CF8A050C4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26" y="4115614"/>
            <a:ext cx="644525" cy="66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9" name="Picture 3158" descr="ASEAN Flag Vector. Original And Simple Asean Economic Community Flag  Isolated Vector In Official Colors And Proportion Correctly Stock Vector -  Illustration of team, sign: 137440879">
            <a:extLst>
              <a:ext uri="{FF2B5EF4-FFF2-40B4-BE49-F238E27FC236}">
                <a16:creationId xmlns:a16="http://schemas.microsoft.com/office/drawing/2014/main" id="{59F23D5F-1237-2865-DE64-D531538D2484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0429" r="17031" b="20580"/>
          <a:stretch/>
        </p:blipFill>
        <p:spPr bwMode="auto">
          <a:xfrm>
            <a:off x="9388475" y="4083050"/>
            <a:ext cx="673975" cy="677863"/>
          </a:xfrm>
          <a:prstGeom prst="ellipse">
            <a:avLst/>
          </a:prstGeom>
          <a:noFill/>
        </p:spPr>
      </p:pic>
      <p:pic>
        <p:nvPicPr>
          <p:cNvPr id="3160" name="Bild 25">
            <a:extLst>
              <a:ext uri="{FF2B5EF4-FFF2-40B4-BE49-F238E27FC236}">
                <a16:creationId xmlns:a16="http://schemas.microsoft.com/office/drawing/2014/main" id="{FEF646E9-6743-C4CE-9B1C-ABBFCB10904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801" y="4100513"/>
            <a:ext cx="646185" cy="660400"/>
          </a:xfrm>
          <a:prstGeom prst="rect">
            <a:avLst/>
          </a:prstGeom>
        </p:spPr>
      </p:pic>
      <p:sp>
        <p:nvSpPr>
          <p:cNvPr id="3358" name="Text Placeholder 2">
            <a:extLst>
              <a:ext uri="{FF2B5EF4-FFF2-40B4-BE49-F238E27FC236}">
                <a16:creationId xmlns:a16="http://schemas.microsoft.com/office/drawing/2014/main" id="{D1A890FF-9F46-3DC2-5391-502D6ECAE27F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841375" y="1858963"/>
            <a:ext cx="3171825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600" b="1">
                <a:solidFill>
                  <a:schemeClr val="tx1"/>
                </a:solidFill>
                <a:effectLst/>
                <a:latin typeface="+mn-lt"/>
              </a:rPr>
              <a:t>Fair Labor</a:t>
            </a:r>
            <a:endParaRPr lang="en-GB" sz="16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65D0F1-5E97-0DA0-8780-4BA1EB168D48}"/>
              </a:ext>
            </a:extLst>
          </p:cNvPr>
          <p:cNvSpPr txBox="1"/>
          <p:nvPr/>
        </p:nvSpPr>
        <p:spPr>
          <a:xfrm>
            <a:off x="1357333" y="2919413"/>
            <a:ext cx="9591674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737375"/>
                </a:solidFill>
                <a:latin typeface="Montserrat" panose="00000500000000000000" pitchFamily="2" charset="0"/>
              </a:rPr>
              <a:t>Share of respondents assessing fair labor data of suppliers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11454E4-7620-EA12-4394-7B6C39658E0B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4457700" y="1243013"/>
            <a:ext cx="7023100" cy="1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14288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b="1">
              <a:solidFill>
                <a:srgbClr val="595959"/>
              </a:solidFill>
              <a:latin typeface="+mn-lt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>
                <a:latin typeface="+mn-lt"/>
              </a:rPr>
              <a:t>Positive treatment of all employees including favorable pay and benefits in excess of mandated minimums. This includes fair employment consideration for all individuals regardless of personal differences.</a:t>
            </a:r>
          </a:p>
          <a:p>
            <a:pPr mar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b="1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>
                <a:latin typeface="+mn-lt"/>
              </a:rPr>
              <a:t>High percentage of assessing in fair labor data points to this issue received high degree of awareness in Europe</a:t>
            </a:r>
          </a:p>
          <a:p>
            <a:pPr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GB">
              <a:latin typeface="+mn-lt"/>
            </a:endParaRPr>
          </a:p>
        </p:txBody>
      </p:sp>
      <p:sp>
        <p:nvSpPr>
          <p:cNvPr id="26" name="文本占位符 1">
            <a:extLst>
              <a:ext uri="{FF2B5EF4-FFF2-40B4-BE49-F238E27FC236}">
                <a16:creationId xmlns:a16="http://schemas.microsoft.com/office/drawing/2014/main" id="{B6B37299-0259-9EF0-267C-F18D1E05459B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Assessing Fair Labor conditions is more mature and most are able to receive needed data</a:t>
            </a:r>
          </a:p>
        </p:txBody>
      </p:sp>
      <p:sp>
        <p:nvSpPr>
          <p:cNvPr id="3339" name="Rectangle 3338">
            <a:extLst>
              <a:ext uri="{FF2B5EF4-FFF2-40B4-BE49-F238E27FC236}">
                <a16:creationId xmlns:a16="http://schemas.microsoft.com/office/drawing/2014/main" id="{FA21DC83-22CD-CF56-660D-F5C5A3B8DBC0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8005763" y="5619750"/>
            <a:ext cx="214313" cy="160338"/>
          </a:xfrm>
          <a:prstGeom prst="rect">
            <a:avLst/>
          </a:prstGeom>
          <a:solidFill>
            <a:srgbClr val="4C6C9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9" name="Rectangle 3328">
            <a:extLst>
              <a:ext uri="{FF2B5EF4-FFF2-40B4-BE49-F238E27FC236}">
                <a16:creationId xmlns:a16="http://schemas.microsoft.com/office/drawing/2014/main" id="{580F45F7-5E5C-BD85-8D46-54137F0E62B5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812800" y="5619750"/>
            <a:ext cx="214313" cy="16033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0" name="Rectangle 3329">
            <a:extLst>
              <a:ext uri="{FF2B5EF4-FFF2-40B4-BE49-F238E27FC236}">
                <a16:creationId xmlns:a16="http://schemas.microsoft.com/office/drawing/2014/main" id="{008BB3B3-619C-56D0-927B-82CE109037AA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812800" y="5843588"/>
            <a:ext cx="214313" cy="16033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2" name="Rectangle 3331">
            <a:extLst>
              <a:ext uri="{FF2B5EF4-FFF2-40B4-BE49-F238E27FC236}">
                <a16:creationId xmlns:a16="http://schemas.microsoft.com/office/drawing/2014/main" id="{0C56BCFB-F93B-F99F-A3E9-D545A1F99FE1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812800" y="6067425"/>
            <a:ext cx="214313" cy="160338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0" name="Rectangle 3339">
            <a:extLst>
              <a:ext uri="{FF2B5EF4-FFF2-40B4-BE49-F238E27FC236}">
                <a16:creationId xmlns:a16="http://schemas.microsoft.com/office/drawing/2014/main" id="{CF3D2120-D2F1-D3C3-4573-79457284E9A1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8005763" y="5843588"/>
            <a:ext cx="214313" cy="160338"/>
          </a:xfrm>
          <a:prstGeom prst="rect">
            <a:avLst/>
          </a:prstGeom>
          <a:solidFill>
            <a:srgbClr val="DFE5EF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1" name="Rectangle 3340">
            <a:extLst>
              <a:ext uri="{FF2B5EF4-FFF2-40B4-BE49-F238E27FC236}">
                <a16:creationId xmlns:a16="http://schemas.microsoft.com/office/drawing/2014/main" id="{0B2C9E9B-2D22-A21C-4ED1-B861A838C37C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8005763" y="6067425"/>
            <a:ext cx="214313" cy="160338"/>
          </a:xfrm>
          <a:prstGeom prst="rect">
            <a:avLst/>
          </a:prstGeom>
          <a:solidFill>
            <a:srgbClr val="80808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2" name="Text Placeholder 2">
            <a:extLst>
              <a:ext uri="{FF2B5EF4-FFF2-40B4-BE49-F238E27FC236}">
                <a16:creationId xmlns:a16="http://schemas.microsoft.com/office/drawing/2014/main" id="{3870F6E7-4E34-B065-F38E-C6762A115668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8270875" y="5851525"/>
            <a:ext cx="3217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44D416B8-AA0D-4462-9CD8-2252FCBF641E}" type="datetime'Sup''pliers do'' not pro''vide'' ''dat''a'' wh''''en ''asked'">
              <a:rPr lang="en-US" altLang="en-US" sz="12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Suppliers do not provide data when asked</a:t>
            </a:fld>
            <a:endParaRPr lang="en-GB" sz="1200">
              <a:latin typeface="+mn-lt"/>
            </a:endParaRPr>
          </a:p>
        </p:txBody>
      </p:sp>
      <p:sp>
        <p:nvSpPr>
          <p:cNvPr id="3323" name="Text Placeholder 2">
            <a:extLst>
              <a:ext uri="{FF2B5EF4-FFF2-40B4-BE49-F238E27FC236}">
                <a16:creationId xmlns:a16="http://schemas.microsoft.com/office/drawing/2014/main" id="{4332B0F4-4484-9C67-1BA8-D60CCD625406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077913" y="5627688"/>
            <a:ext cx="48196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89F4060A-67E4-4287-8AED-78CC523B19C7}" type="thinkcell&lt;?xml version=&quot;1.0&quot; encoding=&quot;UTF-16&quot; standalone=&quot;yes&quot;?&gt;&lt;root reqver=&quot;28224&quot;&gt;&lt;version val=&quot;35156&quot;/&gt;&lt;PersistentType&gt;&lt;m_guid val=&quot;9e61be9e-9c62-4c05-8c24-fc0ca5b77e4f&quot;/&gt;&lt;m_prec&gt;&lt;m_yearfmt&gt;&lt;begin val=&quot;0&quot;/&gt;&lt;end val=&quot;4&quot;/&gt;&lt;/m_yearfmt&gt;&lt;/m_prec&gt;&lt;m_bUseExcelFont val=&quot;0&quot;/&gt;&lt;m_bUseExcelFontColor val=&quot;0&quot;/&gt;&lt;/PersistentType&gt;&lt;/root&gt;">
              <a:rPr lang="en-US" altLang="en-US" sz="12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Enough to ensure that we follow the local regulation standards</a:t>
            </a:fld>
            <a:endParaRPr lang="en-GB" sz="1200">
              <a:latin typeface="+mn-lt"/>
            </a:endParaRPr>
          </a:p>
        </p:txBody>
      </p:sp>
      <p:sp>
        <p:nvSpPr>
          <p:cNvPr id="3324" name="Text Placeholder 2">
            <a:extLst>
              <a:ext uri="{FF2B5EF4-FFF2-40B4-BE49-F238E27FC236}">
                <a16:creationId xmlns:a16="http://schemas.microsoft.com/office/drawing/2014/main" id="{0AC134FA-3BEC-0890-BCE0-035E08C74729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77913" y="6075363"/>
            <a:ext cx="68262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8025A905-253E-4B81-93B3-F165F60E7868}" type="thinkcell&lt;?xml version=&quot;1.0&quot; encoding=&quot;UTF-16&quot; standalone=&quot;yes&quot;?&gt;&lt;root reqver=&quot;28224&quot;&gt;&lt;version val=&quot;35156&quot;/&gt;&lt;PersistentType&gt;&lt;m_guid val=&quot;bcc5baa9-bf47-487a-ae28-2db8e80a78c6&quot;/&gt;&lt;m_prec&gt;&lt;m_yearfmt&gt;&lt;begin val=&quot;0&quot;/&gt;&lt;end val=&quot;4&quot;/&gt;&lt;/m_yearfmt&gt;&lt;/m_prec&gt;&lt;m_bUseExcelFont val=&quot;0&quot;/&gt;&lt;m_bUseExcelFontColor val=&quot;0&quot;/&gt;&lt;/PersistentType&gt;&lt;/root&gt;">
              <a:rPr lang="en-US" altLang="en-US" sz="12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According to our own internal ambitions that exceed customers’ minimum requirements</a:t>
            </a:fld>
            <a:endParaRPr lang="en-GB" sz="1200">
              <a:latin typeface="+mn-lt"/>
            </a:endParaRPr>
          </a:p>
        </p:txBody>
      </p:sp>
      <p:sp>
        <p:nvSpPr>
          <p:cNvPr id="3325" name="Text Placeholder 2">
            <a:extLst>
              <a:ext uri="{FF2B5EF4-FFF2-40B4-BE49-F238E27FC236}">
                <a16:creationId xmlns:a16="http://schemas.microsoft.com/office/drawing/2014/main" id="{C8408B0B-4134-AF8B-8655-3998769E7B4E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077913" y="5851525"/>
            <a:ext cx="325120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863060FA-3EE9-4412-88A8-F0ECA337224A}" type="datetime'Ac''cording'' to our c''''u''stomers’ requi''r''eme''nt''''s'">
              <a:rPr lang="en-US" altLang="en-US" sz="12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According to our customers’ requirements</a:t>
            </a:fld>
            <a:endParaRPr lang="en-GB" sz="1200" dirty="0">
              <a:latin typeface="+mn-lt"/>
            </a:endParaRPr>
          </a:p>
        </p:txBody>
      </p:sp>
      <p:sp>
        <p:nvSpPr>
          <p:cNvPr id="3319" name="Text Placeholder 2">
            <a:extLst>
              <a:ext uri="{FF2B5EF4-FFF2-40B4-BE49-F238E27FC236}">
                <a16:creationId xmlns:a16="http://schemas.microsoft.com/office/drawing/2014/main" id="{E8121D8C-6440-F63E-1195-2F51237BDC3D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8270875" y="5627688"/>
            <a:ext cx="14636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CEDF31FB-EF8F-40E5-B8A1-D679B9A4999B}" type="datetime'We'' do'' ''''''''''''''n''''ot as''''s''es''s ''''''it'''">
              <a:rPr lang="en-US" altLang="en-US" sz="12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We do not assess it</a:t>
            </a:fld>
            <a:endParaRPr lang="en-GB" sz="1200">
              <a:latin typeface="+mn-lt"/>
            </a:endParaRPr>
          </a:p>
        </p:txBody>
      </p:sp>
      <p:sp>
        <p:nvSpPr>
          <p:cNvPr id="3326" name="Text Placeholder 2">
            <a:extLst>
              <a:ext uri="{FF2B5EF4-FFF2-40B4-BE49-F238E27FC236}">
                <a16:creationId xmlns:a16="http://schemas.microsoft.com/office/drawing/2014/main" id="{EB5722DA-C282-CBC4-DA6C-60B5AA26558A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8270875" y="6075363"/>
            <a:ext cx="10477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E746FCBF-7C34-4D38-BF4A-9CD2C1416C6A}" type="datetime'I'''' ''do'''''' ''''''not k''''n''''''''''o''''w'''''''">
              <a:rPr lang="en-GB" altLang="en-US" sz="12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I do not know</a:t>
            </a:fld>
            <a:endParaRPr lang="en-GB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2066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6" progId="TCLayout.ActiveDocument.1">
                  <p:embed/>
                </p:oleObj>
              </mc:Choice>
              <mc:Fallback>
                <p:oleObj name="think-cell Slide" r:id="rId2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304F1323-0708-785E-AF47-BB3C54F7465F}"/>
              </a:ext>
            </a:extLst>
          </p:cNvPr>
          <p:cNvSpPr/>
          <p:nvPr/>
        </p:nvSpPr>
        <p:spPr>
          <a:xfrm>
            <a:off x="4013200" y="1256091"/>
            <a:ext cx="7752080" cy="1547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D4DB8AE-9FE1-207C-884D-5A90CC864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1" name="Picture 8">
            <a:extLst>
              <a:ext uri="{FF2B5EF4-FFF2-40B4-BE49-F238E27FC236}">
                <a16:creationId xmlns:a16="http://schemas.microsoft.com/office/drawing/2014/main" id="{789522C5-BB59-4172-F431-23DDBD6B52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0" b="22460"/>
          <a:stretch/>
        </p:blipFill>
        <p:spPr bwMode="auto">
          <a:xfrm>
            <a:off x="571500" y="1256089"/>
            <a:ext cx="3441700" cy="15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9F8154B-9B73-6C17-9907-15D9A7B07E95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5059363" y="3452813"/>
          <a:ext cx="2193925" cy="215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sp>
        <p:nvSpPr>
          <p:cNvPr id="3431" name="Text Placeholder 2">
            <a:extLst>
              <a:ext uri="{FF2B5EF4-FFF2-40B4-BE49-F238E27FC236}">
                <a16:creationId xmlns:a16="http://schemas.microsoft.com/office/drawing/2014/main" id="{6D724347-1FF8-88DA-A00A-07367551F385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5262563" y="4102100"/>
            <a:ext cx="223838" cy="138113"/>
          </a:xfrm>
          <a:prstGeom prst="rect">
            <a:avLst/>
          </a:prstGeom>
          <a:solidFill>
            <a:srgbClr val="DFE5EF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837C5F93-D942-4044-8FC4-62D79C61011D}" type="datetime'''''''''''''''''''''''''0''''''''''''''''''''''''''''%'">
              <a:rPr lang="en-GB" altLang="en-US" sz="1000" smtClean="0">
                <a:effectLst/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0%</a:t>
            </a:fld>
            <a:endParaRPr lang="en-GB" sz="1000">
              <a:latin typeface="+mn-lt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880CF40-A935-C318-7C93-C417D4584269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1423988" y="3452813"/>
          <a:ext cx="2189162" cy="215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3420" name="Text Placeholder 2">
            <a:extLst>
              <a:ext uri="{FF2B5EF4-FFF2-40B4-BE49-F238E27FC236}">
                <a16:creationId xmlns:a16="http://schemas.microsoft.com/office/drawing/2014/main" id="{6EEB67AC-7DB3-0CCB-1F20-753ED56BADEC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1752600" y="4565650"/>
            <a:ext cx="223838" cy="138113"/>
          </a:xfrm>
          <a:prstGeom prst="rect">
            <a:avLst/>
          </a:prstGeom>
          <a:solidFill>
            <a:srgbClr val="DFE5EF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593BF254-D4ED-47F3-8D98-B1A5B55A1C0B}" type="datetime'''0''''''''''''''''%'''''''''''''''''''''''''''''''''">
              <a:rPr lang="en-GB" altLang="en-US" sz="1000" smtClean="0">
                <a:effectLst/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0%</a:t>
            </a:fld>
            <a:endParaRPr lang="en-GB" sz="1000">
              <a:latin typeface="+mn-lt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F51F143-4CD7-BE24-5195-17192FAE7DC5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8620125" y="3452813"/>
          <a:ext cx="2189163" cy="215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3445" name="Text Placeholder 2">
            <a:extLst>
              <a:ext uri="{FF2B5EF4-FFF2-40B4-BE49-F238E27FC236}">
                <a16:creationId xmlns:a16="http://schemas.microsoft.com/office/drawing/2014/main" id="{AEFD33E8-796E-6E82-D547-53F5A99D34EE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8948738" y="4565650"/>
            <a:ext cx="223838" cy="138113"/>
          </a:xfrm>
          <a:prstGeom prst="rect">
            <a:avLst/>
          </a:prstGeom>
          <a:solidFill>
            <a:srgbClr val="DFE5EF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B96A55B4-316C-4BBE-BCAD-FB6B73070019}" type="datetime'''0''''''''''''''''''''''%'''''''''''''''">
              <a:rPr lang="en-GB" altLang="en-US" sz="1000" smtClean="0">
                <a:effectLst/>
                <a:latin typeface="+mn-lt"/>
              </a:rPr>
              <a:pPr marL="0" lvl="0" indent="0" algn="ct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0%</a:t>
            </a:fld>
            <a:endParaRPr lang="en-GB" sz="1000">
              <a:latin typeface="+mn-lt"/>
            </a:endParaRPr>
          </a:p>
        </p:txBody>
      </p:sp>
      <p:pic>
        <p:nvPicPr>
          <p:cNvPr id="3168" name="Picture 3167" descr="Icon&#10;&#10;Description automatically generated">
            <a:extLst>
              <a:ext uri="{FF2B5EF4-FFF2-40B4-BE49-F238E27FC236}">
                <a16:creationId xmlns:a16="http://schemas.microsoft.com/office/drawing/2014/main" id="{826E5E22-DE32-F399-FA03-BAE3BFB7F9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904" y="4197130"/>
            <a:ext cx="641489" cy="66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9" name="Picture 3168" descr="ASEAN Flag Vector. Original And Simple Asean Economic Community Flag  Isolated Vector In Official Colors And Proportion Correctly Stock Vector -  Illustration of team, sign: 137440879">
            <a:extLst>
              <a:ext uri="{FF2B5EF4-FFF2-40B4-BE49-F238E27FC236}">
                <a16:creationId xmlns:a16="http://schemas.microsoft.com/office/drawing/2014/main" id="{331839CC-B1A8-1421-AFEF-23EA54E4B28A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0429" r="17031" b="20580"/>
          <a:stretch/>
        </p:blipFill>
        <p:spPr bwMode="auto">
          <a:xfrm>
            <a:off x="9376929" y="4184211"/>
            <a:ext cx="675553" cy="679450"/>
          </a:xfrm>
          <a:prstGeom prst="ellipse">
            <a:avLst/>
          </a:prstGeom>
          <a:noFill/>
        </p:spPr>
      </p:pic>
      <p:pic>
        <p:nvPicPr>
          <p:cNvPr id="3170" name="Bild 25">
            <a:extLst>
              <a:ext uri="{FF2B5EF4-FFF2-40B4-BE49-F238E27FC236}">
                <a16:creationId xmlns:a16="http://schemas.microsoft.com/office/drawing/2014/main" id="{81C50A0A-6E6E-AE0A-02E0-BF35941CD99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512" y="4197815"/>
            <a:ext cx="644633" cy="658813"/>
          </a:xfrm>
          <a:prstGeom prst="rect">
            <a:avLst/>
          </a:prstGeom>
        </p:spPr>
      </p:pic>
      <p:sp>
        <p:nvSpPr>
          <p:cNvPr id="3360" name="Text Placeholder 2">
            <a:extLst>
              <a:ext uri="{FF2B5EF4-FFF2-40B4-BE49-F238E27FC236}">
                <a16:creationId xmlns:a16="http://schemas.microsoft.com/office/drawing/2014/main" id="{A6631937-BAEF-E4B3-4A39-2692C6AA8575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71500" y="1984375"/>
            <a:ext cx="34321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600" b="1">
                <a:solidFill>
                  <a:schemeClr val="tx1"/>
                </a:solidFill>
                <a:effectLst/>
                <a:latin typeface="+mn-lt"/>
              </a:rPr>
              <a:t>Corporate Integrity</a:t>
            </a:r>
            <a:endParaRPr lang="en-GB" sz="16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4D1AEC-97BE-C44D-DF6F-3ABBA52592A0}"/>
              </a:ext>
            </a:extLst>
          </p:cNvPr>
          <p:cNvSpPr txBox="1"/>
          <p:nvPr/>
        </p:nvSpPr>
        <p:spPr>
          <a:xfrm>
            <a:off x="527051" y="3005510"/>
            <a:ext cx="1127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737375"/>
                </a:solidFill>
                <a:latin typeface="Montserrat" panose="00000500000000000000" pitchFamily="2" charset="0"/>
              </a:rPr>
              <a:t>Share of respondents assessing corporate integrity data of suppliers</a:t>
            </a:r>
          </a:p>
        </p:txBody>
      </p:sp>
      <p:sp>
        <p:nvSpPr>
          <p:cNvPr id="3338" name="Text Placeholder 2">
            <a:extLst>
              <a:ext uri="{FF2B5EF4-FFF2-40B4-BE49-F238E27FC236}">
                <a16:creationId xmlns:a16="http://schemas.microsoft.com/office/drawing/2014/main" id="{84D39D13-0ACE-7144-F6BF-659039FF9048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4229100" y="1382714"/>
            <a:ext cx="717550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646113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dirty="0">
              <a:latin typeface="+mn-lt"/>
            </a:endParaRPr>
          </a:p>
          <a:p>
            <a:pPr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+mn-lt"/>
              </a:rPr>
              <a:t>Across three regions, nearly 25% of companies went and beyond the requirements of the customers, while a large portion in each do not know </a:t>
            </a:r>
          </a:p>
          <a:p>
            <a:pPr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dirty="0">
              <a:latin typeface="+mn-lt"/>
            </a:endParaRPr>
          </a:p>
        </p:txBody>
      </p:sp>
      <p:sp>
        <p:nvSpPr>
          <p:cNvPr id="53" name="文本占位符 1">
            <a:extLst>
              <a:ext uri="{FF2B5EF4-FFF2-40B4-BE49-F238E27FC236}">
                <a16:creationId xmlns:a16="http://schemas.microsoft.com/office/drawing/2014/main" id="{29DDF9AE-87D8-C227-6407-6AB4B8C80CE5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Governance: Corporate integrity of suppliers is a topic that has received less focus</a:t>
            </a:r>
          </a:p>
        </p:txBody>
      </p:sp>
      <p:sp>
        <p:nvSpPr>
          <p:cNvPr id="3199" name="Rectangle 3198">
            <a:extLst>
              <a:ext uri="{FF2B5EF4-FFF2-40B4-BE49-F238E27FC236}">
                <a16:creationId xmlns:a16="http://schemas.microsoft.com/office/drawing/2014/main" id="{77F455A9-F95F-5000-A712-B9A47C3B4FDA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7524750" y="5668963"/>
            <a:ext cx="179388" cy="133350"/>
          </a:xfrm>
          <a:prstGeom prst="rect">
            <a:avLst/>
          </a:prstGeom>
          <a:solidFill>
            <a:srgbClr val="4C6C9C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6" name="Rectangle 3195">
            <a:extLst>
              <a:ext uri="{FF2B5EF4-FFF2-40B4-BE49-F238E27FC236}">
                <a16:creationId xmlns:a16="http://schemas.microsoft.com/office/drawing/2014/main" id="{A0D929CA-2A1F-1EB6-4F6C-E114D5443E1D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511300" y="5668963"/>
            <a:ext cx="179388" cy="13335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8" name="Rectangle 3197">
            <a:extLst>
              <a:ext uri="{FF2B5EF4-FFF2-40B4-BE49-F238E27FC236}">
                <a16:creationId xmlns:a16="http://schemas.microsoft.com/office/drawing/2014/main" id="{2E831BCC-0505-3A7A-B0BE-5A3DC21ECD52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1511300" y="6059488"/>
            <a:ext cx="179388" cy="133350"/>
          </a:xfrm>
          <a:prstGeom prst="rect">
            <a:avLst/>
          </a:prstGeom>
          <a:solidFill>
            <a:srgbClr val="FFD6D5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7" name="Rectangle 3196">
            <a:extLst>
              <a:ext uri="{FF2B5EF4-FFF2-40B4-BE49-F238E27FC236}">
                <a16:creationId xmlns:a16="http://schemas.microsoft.com/office/drawing/2014/main" id="{FC94D983-86E6-6142-D2D3-071954C37556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1511300" y="5864225"/>
            <a:ext cx="179388" cy="133350"/>
          </a:xfrm>
          <a:prstGeom prst="rect">
            <a:avLst/>
          </a:prstGeom>
          <a:solidFill>
            <a:srgbClr val="E43D3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4" name="Rectangle 3263">
            <a:extLst>
              <a:ext uri="{FF2B5EF4-FFF2-40B4-BE49-F238E27FC236}">
                <a16:creationId xmlns:a16="http://schemas.microsoft.com/office/drawing/2014/main" id="{AFF8E0C5-BACE-D79A-F0EC-7E67A5774299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7524750" y="5864225"/>
            <a:ext cx="179388" cy="133350"/>
          </a:xfrm>
          <a:prstGeom prst="rect">
            <a:avLst/>
          </a:prstGeom>
          <a:solidFill>
            <a:srgbClr val="DFE5EF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5" name="Rectangle 3264">
            <a:extLst>
              <a:ext uri="{FF2B5EF4-FFF2-40B4-BE49-F238E27FC236}">
                <a16:creationId xmlns:a16="http://schemas.microsoft.com/office/drawing/2014/main" id="{CF868780-97C5-6629-B015-AE928A0EA6C8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7524750" y="6059488"/>
            <a:ext cx="179388" cy="133350"/>
          </a:xfrm>
          <a:prstGeom prst="rect">
            <a:avLst/>
          </a:prstGeom>
          <a:solidFill>
            <a:srgbClr val="969696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0" name="Text Placeholder 2">
            <a:extLst>
              <a:ext uri="{FF2B5EF4-FFF2-40B4-BE49-F238E27FC236}">
                <a16:creationId xmlns:a16="http://schemas.microsoft.com/office/drawing/2014/main" id="{6BADF77E-2AC9-3E3A-8DE8-AD3E1C384C36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741488" y="5675313"/>
            <a:ext cx="4008438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2ED0192B-A177-4966-AB19-4C181E436EBB}" type="thinkcell&lt;?xml version=&quot;1.0&quot; encoding=&quot;UTF-16&quot; standalone=&quot;yes&quot;?&gt;&lt;root reqver=&quot;28224&quot;&gt;&lt;version val=&quot;35156&quot;/&gt;&lt;PersistentType&gt;&lt;m_guid val=&quot;527b0378-58d1-4c40-b2f5-12fb2dbbf59f&quot;/&gt;&lt;m_prec&gt;&lt;m_yearfmt&gt;&lt;begin val=&quot;0&quot;/&gt;&lt;end val=&quot;4&quot;/&gt;&lt;/m_yearfmt&gt;&lt;/m_prec&gt;&lt;m_bUseExcelFont val=&quot;0&quot;/&gt;&lt;m_bUseExcelFontColor val=&quot;0&quot;/&gt;&lt;/PersistentType&gt;&lt;/root&gt;">
              <a:rPr lang="en-US" altLang="en-US" sz="10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Enough to ensure that we follow the local regulation standards</a:t>
            </a:fld>
            <a:endParaRPr lang="en-GB" sz="1000">
              <a:latin typeface="+mn-lt"/>
            </a:endParaRPr>
          </a:p>
        </p:txBody>
      </p:sp>
      <p:sp>
        <p:nvSpPr>
          <p:cNvPr id="3186" name="Text Placeholder 2">
            <a:extLst>
              <a:ext uri="{FF2B5EF4-FFF2-40B4-BE49-F238E27FC236}">
                <a16:creationId xmlns:a16="http://schemas.microsoft.com/office/drawing/2014/main" id="{DB34D8A4-7826-87B9-513E-CD73F94FBA71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741488" y="5870575"/>
            <a:ext cx="2706688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0F729B7D-4E23-453A-8D04-9DA1C0609A62}" type="datetime'Ac''cor''ding to'''' o''ur customers’ r''equirement''''s'">
              <a:rPr lang="en-US" altLang="en-US" sz="10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According to our customers’ requirements</a:t>
            </a:fld>
            <a:endParaRPr lang="en-GB" sz="1000">
              <a:latin typeface="+mn-lt"/>
            </a:endParaRPr>
          </a:p>
        </p:txBody>
      </p:sp>
      <p:sp>
        <p:nvSpPr>
          <p:cNvPr id="3191" name="Text Placeholder 2">
            <a:extLst>
              <a:ext uri="{FF2B5EF4-FFF2-40B4-BE49-F238E27FC236}">
                <a16:creationId xmlns:a16="http://schemas.microsoft.com/office/drawing/2014/main" id="{35F54946-4D70-8A3B-DD0B-370954E97FE9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741488" y="6065838"/>
            <a:ext cx="5681663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27991927-E066-42EC-AC11-900EF30BC5D9}" type="thinkcell&lt;?xml version=&quot;1.0&quot; encoding=&quot;UTF-16&quot; standalone=&quot;yes&quot;?&gt;&lt;root reqver=&quot;28224&quot;&gt;&lt;version val=&quot;35156&quot;/&gt;&lt;PersistentType&gt;&lt;m_guid val=&quot;b44c4b8b-34a1-4c16-812c-4405251120ac&quot;/&gt;&lt;m_prec&gt;&lt;m_yearfmt&gt;&lt;begin val=&quot;0&quot;/&gt;&lt;end val=&quot;4&quot;/&gt;&lt;/m_yearfmt&gt;&lt;/m_prec&gt;&lt;m_bUseExcelFont val=&quot;0&quot;/&gt;&lt;m_bUseExcelFontColor val=&quot;0&quot;/&gt;&lt;/PersistentType&gt;&lt;/root&gt;">
              <a:rPr lang="en-US" altLang="en-US" sz="10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According to our own internal ambitions that exceed customers’ minimum requirements</a:t>
            </a:fld>
            <a:endParaRPr lang="en-GB" sz="1000">
              <a:latin typeface="+mn-lt"/>
            </a:endParaRPr>
          </a:p>
        </p:txBody>
      </p:sp>
      <p:sp>
        <p:nvSpPr>
          <p:cNvPr id="3189" name="Text Placeholder 2">
            <a:extLst>
              <a:ext uri="{FF2B5EF4-FFF2-40B4-BE49-F238E27FC236}">
                <a16:creationId xmlns:a16="http://schemas.microsoft.com/office/drawing/2014/main" id="{FACB43B0-ADA3-C464-F9EF-07E0C263C096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7754938" y="5870575"/>
            <a:ext cx="2674938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5A17581C-1BB8-4758-84CE-384EB46326E4}" type="datetime'Suppliers'''''' d''o ''n''ot p''rovide data'' ''when aske''d'">
              <a:rPr lang="en-US" altLang="en-US" sz="10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Suppliers do not provide data when asked</a:t>
            </a:fld>
            <a:endParaRPr lang="en-GB" sz="1000">
              <a:latin typeface="+mn-lt"/>
            </a:endParaRPr>
          </a:p>
        </p:txBody>
      </p:sp>
      <p:sp>
        <p:nvSpPr>
          <p:cNvPr id="3193" name="Text Placeholder 2">
            <a:extLst>
              <a:ext uri="{FF2B5EF4-FFF2-40B4-BE49-F238E27FC236}">
                <a16:creationId xmlns:a16="http://schemas.microsoft.com/office/drawing/2014/main" id="{FD477F97-9BFC-8494-DF7D-DC94A548D941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7754938" y="5675313"/>
            <a:ext cx="1216025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CE5D5F4B-6255-4749-B17D-CFE04470ED2A}" type="datetime'W''''e do'' ''''n''''ot ''a''ss''''''''ess i''''''''''''t'">
              <a:rPr lang="en-US" altLang="en-US" sz="10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We do not assess it</a:t>
            </a:fld>
            <a:endParaRPr lang="en-GB" sz="1000">
              <a:latin typeface="+mn-lt"/>
            </a:endParaRPr>
          </a:p>
        </p:txBody>
      </p:sp>
      <p:sp>
        <p:nvSpPr>
          <p:cNvPr id="3192" name="Text Placeholder 2">
            <a:extLst>
              <a:ext uri="{FF2B5EF4-FFF2-40B4-BE49-F238E27FC236}">
                <a16:creationId xmlns:a16="http://schemas.microsoft.com/office/drawing/2014/main" id="{593C2269-3D5B-FE1F-A7B2-84B08BE60BB5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7754938" y="6065838"/>
            <a:ext cx="871538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0B2CBF7B-FB35-4F51-BC37-97680CAD17F2}" type="datetime'''''''''''I ''''do ''n''''''o''''''''''t kno''''''w'''''''''">
              <a:rPr lang="en-GB" altLang="en-US" sz="10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I do not know</a:t>
            </a:fld>
            <a:endParaRPr lang="en-GB" sz="1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7674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6" progId="TCLayout.ActiveDocument.1">
                  <p:embed/>
                </p:oleObj>
              </mc:Choice>
              <mc:Fallback>
                <p:oleObj name="think-cell Slide" r:id="rId1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814A565F-90D1-1848-C3D1-245F0928E408}"/>
              </a:ext>
            </a:extLst>
          </p:cNvPr>
          <p:cNvGraphicFramePr/>
          <p:nvPr/>
        </p:nvGraphicFramePr>
        <p:xfrm>
          <a:off x="457895" y="1301750"/>
          <a:ext cx="11322211" cy="210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1" name="Oval 20">
            <a:extLst>
              <a:ext uri="{FF2B5EF4-FFF2-40B4-BE49-F238E27FC236}">
                <a16:creationId xmlns:a16="http://schemas.microsoft.com/office/drawing/2014/main" id="{B6B892C2-E600-8F77-8514-863349B971ED}"/>
              </a:ext>
            </a:extLst>
          </p:cNvPr>
          <p:cNvSpPr/>
          <p:nvPr/>
        </p:nvSpPr>
        <p:spPr>
          <a:xfrm>
            <a:off x="247098" y="1174750"/>
            <a:ext cx="642455" cy="642938"/>
          </a:xfrm>
          <a:prstGeom prst="ellipse">
            <a:avLst/>
          </a:prstGeom>
          <a:solidFill>
            <a:srgbClr val="EEEE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80E8712-0754-048F-01B9-6A562197C6C5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496888" y="1352550"/>
            <a:ext cx="13176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400" b="1">
                <a:effectLst/>
                <a:latin typeface="+mn-lt"/>
              </a:rPr>
              <a:t>1</a:t>
            </a:r>
            <a:endParaRPr lang="en-GB" sz="2400" b="1">
              <a:latin typeface="+mn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BB6573-6B93-BB2C-6449-3AB4FED91D8E}"/>
              </a:ext>
            </a:extLst>
          </p:cNvPr>
          <p:cNvSpPr/>
          <p:nvPr/>
        </p:nvSpPr>
        <p:spPr>
          <a:xfrm>
            <a:off x="2568575" y="1174750"/>
            <a:ext cx="641350" cy="642938"/>
          </a:xfrm>
          <a:prstGeom prst="ellipse">
            <a:avLst/>
          </a:prstGeom>
          <a:solidFill>
            <a:srgbClr val="EEEE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BF5B35A-2BE8-4963-2D77-BD9B502B0CCE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817813" y="1352550"/>
            <a:ext cx="13176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400" b="1">
                <a:effectLst/>
                <a:latin typeface="+mn-lt"/>
              </a:rPr>
              <a:t>2</a:t>
            </a:r>
            <a:endParaRPr lang="en-GB" sz="2400" b="1">
              <a:latin typeface="+mn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9937F9-AFCA-855C-3A84-0C5A3F3E4697}"/>
              </a:ext>
            </a:extLst>
          </p:cNvPr>
          <p:cNvSpPr/>
          <p:nvPr/>
        </p:nvSpPr>
        <p:spPr>
          <a:xfrm>
            <a:off x="4824413" y="1174750"/>
            <a:ext cx="641350" cy="642938"/>
          </a:xfrm>
          <a:prstGeom prst="ellipse">
            <a:avLst/>
          </a:prstGeom>
          <a:solidFill>
            <a:srgbClr val="EEEE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B56AEF3-D33F-9ED4-321F-08E5BD1E84CD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5073650" y="1352550"/>
            <a:ext cx="13176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+mn-lt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8CC8E5-ADB5-C84E-AC4D-BEEDE07CC250}"/>
              </a:ext>
            </a:extLst>
          </p:cNvPr>
          <p:cNvSpPr/>
          <p:nvPr/>
        </p:nvSpPr>
        <p:spPr>
          <a:xfrm>
            <a:off x="7115175" y="1174750"/>
            <a:ext cx="641350" cy="642938"/>
          </a:xfrm>
          <a:prstGeom prst="ellipse">
            <a:avLst/>
          </a:prstGeom>
          <a:solidFill>
            <a:srgbClr val="EEEE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37DE6BF-AF2C-03E4-02D9-9845092E6165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7364413" y="1352550"/>
            <a:ext cx="13176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+mn-lt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9E5F72F-E982-897C-42E6-8A28DF15941F}"/>
              </a:ext>
            </a:extLst>
          </p:cNvPr>
          <p:cNvSpPr/>
          <p:nvPr/>
        </p:nvSpPr>
        <p:spPr>
          <a:xfrm>
            <a:off x="9407525" y="1174750"/>
            <a:ext cx="641350" cy="642938"/>
          </a:xfrm>
          <a:prstGeom prst="ellipse">
            <a:avLst/>
          </a:prstGeom>
          <a:solidFill>
            <a:srgbClr val="EEEE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53E2A26-8405-3961-83C2-2B2A4A122FDD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9656763" y="1352550"/>
            <a:ext cx="13176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+mn-lt"/>
              </a:rPr>
              <a:t>5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9A7CD03-AB5A-2CE5-009A-F878AFD14B16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889000" y="1781176"/>
            <a:ext cx="232092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b="1">
                <a:solidFill>
                  <a:schemeClr val="bg1"/>
                </a:solidFill>
                <a:effectLst/>
                <a:latin typeface="+mn-lt"/>
              </a:rPr>
              <a:t>58%</a:t>
            </a:r>
            <a:r>
              <a:rPr lang="en-GB" altLang="en-US" sz="110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altLang="en-US" sz="900">
                <a:solidFill>
                  <a:schemeClr val="bg1"/>
                </a:solidFill>
                <a:latin typeface="+mn-lt"/>
              </a:rPr>
              <a:t>re</a:t>
            </a:r>
            <a:r>
              <a:rPr lang="en-GB" altLang="en-US" sz="900">
                <a:solidFill>
                  <a:schemeClr val="bg1"/>
                </a:solidFill>
                <a:effectLst/>
                <a:latin typeface="+mn-lt"/>
              </a:rPr>
              <a:t>spondents adopted</a:t>
            </a:r>
            <a:endParaRPr lang="en-GB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ED5F684C-9B1A-92C5-BCAB-CA2EE9031A55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3136900" y="1817688"/>
            <a:ext cx="17716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b="1">
                <a:solidFill>
                  <a:schemeClr val="bg1"/>
                </a:solidFill>
                <a:latin typeface="+mn-lt"/>
              </a:rPr>
              <a:t>46</a:t>
            </a:r>
            <a:r>
              <a:rPr lang="en-GB" altLang="en-US" b="1">
                <a:solidFill>
                  <a:schemeClr val="bg1"/>
                </a:solidFill>
                <a:effectLst/>
                <a:latin typeface="+mn-lt"/>
              </a:rPr>
              <a:t>%</a:t>
            </a:r>
            <a:r>
              <a:rPr lang="en-GB" altLang="en-US" sz="110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altLang="en-US" sz="900">
                <a:solidFill>
                  <a:schemeClr val="bg1"/>
                </a:solidFill>
                <a:latin typeface="+mn-lt"/>
              </a:rPr>
              <a:t>re</a:t>
            </a:r>
            <a:r>
              <a:rPr lang="en-GB" altLang="en-US" sz="900">
                <a:solidFill>
                  <a:schemeClr val="bg1"/>
                </a:solidFill>
                <a:effectLst/>
                <a:latin typeface="+mn-lt"/>
              </a:rPr>
              <a:t>spondents adopted</a:t>
            </a:r>
            <a:endParaRPr lang="en-GB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BDF3CB51-620C-2EA0-EE60-0A74586726FE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473699" y="1817688"/>
            <a:ext cx="17081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b="1">
                <a:solidFill>
                  <a:schemeClr val="bg1"/>
                </a:solidFill>
                <a:latin typeface="+mn-lt"/>
              </a:rPr>
              <a:t>42</a:t>
            </a:r>
            <a:r>
              <a:rPr lang="en-GB" altLang="en-US" b="1">
                <a:solidFill>
                  <a:schemeClr val="bg1"/>
                </a:solidFill>
                <a:effectLst/>
                <a:latin typeface="+mn-lt"/>
              </a:rPr>
              <a:t>%</a:t>
            </a:r>
            <a:r>
              <a:rPr lang="en-GB" altLang="en-US" sz="110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altLang="en-US" sz="900">
                <a:solidFill>
                  <a:schemeClr val="bg1"/>
                </a:solidFill>
                <a:latin typeface="+mn-lt"/>
              </a:rPr>
              <a:t>re</a:t>
            </a:r>
            <a:r>
              <a:rPr lang="en-GB" altLang="en-US" sz="900">
                <a:solidFill>
                  <a:schemeClr val="bg1"/>
                </a:solidFill>
                <a:effectLst/>
                <a:latin typeface="+mn-lt"/>
              </a:rPr>
              <a:t>spondents adopted</a:t>
            </a:r>
            <a:endParaRPr lang="en-GB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E693075-63F0-8D34-E686-8AA99AE828EC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7756525" y="1781175"/>
            <a:ext cx="17129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b="1">
                <a:solidFill>
                  <a:schemeClr val="bg1"/>
                </a:solidFill>
                <a:latin typeface="+mn-lt"/>
              </a:rPr>
              <a:t>22</a:t>
            </a:r>
            <a:r>
              <a:rPr lang="en-GB" altLang="en-US" b="1">
                <a:solidFill>
                  <a:schemeClr val="bg1"/>
                </a:solidFill>
                <a:effectLst/>
                <a:latin typeface="+mn-lt"/>
              </a:rPr>
              <a:t>%</a:t>
            </a:r>
            <a:r>
              <a:rPr lang="en-GB" altLang="en-US" sz="110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altLang="en-US" sz="900">
                <a:solidFill>
                  <a:schemeClr val="bg1"/>
                </a:solidFill>
                <a:latin typeface="+mn-lt"/>
              </a:rPr>
              <a:t>re</a:t>
            </a:r>
            <a:r>
              <a:rPr lang="en-GB" altLang="en-US" sz="900">
                <a:solidFill>
                  <a:schemeClr val="bg1"/>
                </a:solidFill>
                <a:effectLst/>
                <a:latin typeface="+mn-lt"/>
              </a:rPr>
              <a:t>spondents adopted</a:t>
            </a:r>
            <a:endParaRPr lang="en-GB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31F0B8E1-9556-2B00-1A58-2A0B8D0DE3D8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0048875" y="1817688"/>
            <a:ext cx="21431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b="1">
                <a:solidFill>
                  <a:schemeClr val="bg1"/>
                </a:solidFill>
                <a:latin typeface="+mn-lt"/>
              </a:rPr>
              <a:t>13</a:t>
            </a:r>
            <a:r>
              <a:rPr lang="en-GB" altLang="en-US" b="1">
                <a:solidFill>
                  <a:schemeClr val="bg1"/>
                </a:solidFill>
                <a:effectLst/>
                <a:latin typeface="+mn-lt"/>
              </a:rPr>
              <a:t>%</a:t>
            </a:r>
            <a:r>
              <a:rPr lang="en-GB" altLang="en-US" sz="110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altLang="en-US" sz="900">
                <a:solidFill>
                  <a:schemeClr val="bg1"/>
                </a:solidFill>
                <a:latin typeface="+mn-lt"/>
              </a:rPr>
              <a:t>re</a:t>
            </a:r>
            <a:r>
              <a:rPr lang="en-GB" altLang="en-US" sz="900">
                <a:solidFill>
                  <a:schemeClr val="bg1"/>
                </a:solidFill>
                <a:effectLst/>
                <a:latin typeface="+mn-lt"/>
              </a:rPr>
              <a:t>spondents adopted</a:t>
            </a:r>
            <a:endParaRPr lang="en-GB" sz="105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握手的人">
            <a:extLst>
              <a:ext uri="{FF2B5EF4-FFF2-40B4-BE49-F238E27FC236}">
                <a16:creationId xmlns:a16="http://schemas.microsoft.com/office/drawing/2014/main" id="{11AB1CD8-7AF2-060A-E54F-55B90ED5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r="20921"/>
          <a:stretch/>
        </p:blipFill>
        <p:spPr bwMode="auto">
          <a:xfrm>
            <a:off x="462756" y="3752849"/>
            <a:ext cx="2105090" cy="24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4B42D603-5EC6-4ABC-B113-7CA38A1A8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r="20935"/>
          <a:stretch/>
        </p:blipFill>
        <p:spPr bwMode="auto">
          <a:xfrm>
            <a:off x="2744126" y="3752849"/>
            <a:ext cx="2105090" cy="24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6B73A8B8-9A79-A3F8-C7EA-1E3609C1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r="20959"/>
          <a:stretch/>
        </p:blipFill>
        <p:spPr bwMode="auto">
          <a:xfrm>
            <a:off x="5043079" y="3752849"/>
            <a:ext cx="2105090" cy="24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 descr="商务人士参加会议">
            <a:extLst>
              <a:ext uri="{FF2B5EF4-FFF2-40B4-BE49-F238E27FC236}">
                <a16:creationId xmlns:a16="http://schemas.microsoft.com/office/drawing/2014/main" id="{11AB1CD8-7AF2-060A-E54F-55B90ED5E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r="20543"/>
          <a:stretch/>
        </p:blipFill>
        <p:spPr bwMode="auto">
          <a:xfrm>
            <a:off x="7364413" y="3752849"/>
            <a:ext cx="2105090" cy="24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1AB1CD8-7AF2-060A-E54F-55B90ED5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3" r="27073"/>
          <a:stretch/>
        </p:blipFill>
        <p:spPr bwMode="auto">
          <a:xfrm>
            <a:off x="9656763" y="3752849"/>
            <a:ext cx="2105090" cy="24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09A703E3-96E2-9F81-DDC3-7C04EF6136D6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tx1"/>
                </a:solidFill>
                <a:cs typeface="Arial" panose="020B0604020202020204" pitchFamily="34" charset="0"/>
              </a:rPr>
              <a:t>Five common strategies to ensure suppliers’ </a:t>
            </a:r>
            <a:r>
              <a:rPr lang="en-US" altLang="zh-CN" sz="2400" b="1" err="1">
                <a:solidFill>
                  <a:schemeClr val="tx1"/>
                </a:solidFill>
                <a:cs typeface="Arial" panose="020B0604020202020204" pitchFamily="34" charset="0"/>
              </a:rPr>
              <a:t>ESG</a:t>
            </a:r>
            <a:r>
              <a:rPr lang="en-US" altLang="zh-CN" sz="2400" b="1">
                <a:solidFill>
                  <a:schemeClr val="tx1"/>
                </a:solidFill>
                <a:cs typeface="Arial" panose="020B0604020202020204" pitchFamily="34" charset="0"/>
              </a:rPr>
              <a:t> compliance</a:t>
            </a:r>
          </a:p>
        </p:txBody>
      </p:sp>
    </p:spTree>
    <p:extLst>
      <p:ext uri="{BB962C8B-B14F-4D97-AF65-F5344CB8AC3E}">
        <p14:creationId xmlns:p14="http://schemas.microsoft.com/office/powerpoint/2010/main" val="226669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95" imgH="396" progId="TCLayout.ActiveDocument.1">
                  <p:embed/>
                </p:oleObj>
              </mc:Choice>
              <mc:Fallback>
                <p:oleObj name="think-cell Slide" r:id="rId3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Rectangle 74">
            <a:extLst>
              <a:ext uri="{FF2B5EF4-FFF2-40B4-BE49-F238E27FC236}">
                <a16:creationId xmlns:a16="http://schemas.microsoft.com/office/drawing/2014/main" id="{F3A87D80-DD63-3066-06C4-E1D934D189C4}"/>
              </a:ext>
            </a:extLst>
          </p:cNvPr>
          <p:cNvSpPr/>
          <p:nvPr/>
        </p:nvSpPr>
        <p:spPr>
          <a:xfrm>
            <a:off x="8531224" y="1355725"/>
            <a:ext cx="3248881" cy="4829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14DA68BA-228C-0F5A-4D86-29E8701524F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8788400" y="2173288"/>
            <a:ext cx="28067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581025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The trend of conducting sourcing activities in Europe has accelerated faster than in </a:t>
            </a:r>
            <a:r>
              <a:rPr lang="en-US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SEA</a:t>
            </a:r>
          </a:p>
          <a:p>
            <a:pPr marL="0" lvl="0" indent="0"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>
              <a:solidFill>
                <a:schemeClr val="tx1"/>
              </a:solidFill>
              <a:effectLst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>
              <a:solidFill>
                <a:schemeClr val="tx1"/>
              </a:solidFill>
              <a:effectLst/>
              <a:latin typeface="Montserrat" panose="00000500000000000000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SEA receives more favorable responses than last year</a:t>
            </a:r>
          </a:p>
          <a:p>
            <a:pPr marL="0" lvl="0" indent="0"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>
              <a:solidFill>
                <a:schemeClr val="tx1"/>
              </a:solidFill>
              <a:effectLst/>
              <a:latin typeface="Montserrat" panose="00000500000000000000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lvl="0" indent="0"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>
              <a:solidFill>
                <a:schemeClr val="tx1"/>
              </a:solidFill>
              <a:effectLst/>
              <a:latin typeface="Montserrat" panose="00000500000000000000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Despite lacking the market confi</a:t>
            </a:r>
            <a:r>
              <a:rPr lang="en-GB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dence, </a:t>
            </a:r>
            <a:r>
              <a:rPr lang="en-US">
                <a:solidFill>
                  <a:schemeClr val="tx1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China still hold the leading position as the most prominent sourcing destinations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9A00FFB-E725-C874-1DE4-CC33BB542850}"/>
              </a:ext>
            </a:extLst>
          </p:cNvPr>
          <p:cNvGraphicFramePr/>
          <p:nvPr/>
        </p:nvGraphicFramePr>
        <p:xfrm>
          <a:off x="362453" y="4144329"/>
          <a:ext cx="7963983" cy="3028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D8FD39AF-523D-158A-6311-4ECA3D946AD2}"/>
              </a:ext>
            </a:extLst>
          </p:cNvPr>
          <p:cNvSpPr txBox="1"/>
          <p:nvPr/>
        </p:nvSpPr>
        <p:spPr>
          <a:xfrm>
            <a:off x="362464" y="1085850"/>
            <a:ext cx="648281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>
                <a:solidFill>
                  <a:srgbClr val="737375"/>
                </a:solidFill>
                <a:latin typeface="Montserrat" panose="00000500000000000000" pitchFamily="2" charset="0"/>
              </a:rPr>
              <a:t>Share of respondents' perception of regions’ importance as a sourcing market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DF077B-E2B8-4159-4BC5-3D3E7DBAB619}"/>
              </a:ext>
            </a:extLst>
          </p:cNvPr>
          <p:cNvSpPr txBox="1"/>
          <p:nvPr/>
        </p:nvSpPr>
        <p:spPr>
          <a:xfrm>
            <a:off x="387168" y="4169464"/>
            <a:ext cx="4959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>
                <a:solidFill>
                  <a:srgbClr val="737375"/>
                </a:solidFill>
                <a:latin typeface="Montserrat" panose="00000500000000000000" pitchFamily="2" charset="0"/>
              </a:rPr>
              <a:t>Share of important sourcing destinations in the future 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A5E1A3F-2ADC-D2C1-4C20-B634EE2BFCAB}"/>
              </a:ext>
            </a:extLst>
          </p:cNvPr>
          <p:cNvGraphicFramePr/>
          <p:nvPr/>
        </p:nvGraphicFramePr>
        <p:xfrm>
          <a:off x="1012004" y="-3113037"/>
          <a:ext cx="4959376" cy="3405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8DAB921-2AE4-8F15-DDAF-37A9D8D8887D}"/>
              </a:ext>
            </a:extLst>
          </p:cNvPr>
          <p:cNvGraphicFramePr/>
          <p:nvPr/>
        </p:nvGraphicFramePr>
        <p:xfrm>
          <a:off x="3433897" y="-3084431"/>
          <a:ext cx="4959376" cy="3405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8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CD4D0FC-6A8D-0267-C528-67F77A4A7B3B}"/>
              </a:ext>
            </a:extLst>
          </p:cNvPr>
          <p:cNvGraphicFramePr/>
          <p:nvPr/>
        </p:nvGraphicFramePr>
        <p:xfrm>
          <a:off x="5826112" y="-3098734"/>
          <a:ext cx="4959376" cy="3405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  <p:sp>
        <p:nvSpPr>
          <p:cNvPr id="49" name="文本占位符 1">
            <a:extLst>
              <a:ext uri="{FF2B5EF4-FFF2-40B4-BE49-F238E27FC236}">
                <a16:creationId xmlns:a16="http://schemas.microsoft.com/office/drawing/2014/main" id="{EECB941D-3CB0-73C3-172C-D142BB3375C2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Respondents show growing confidence in SEA and Europe, but China remains highly important 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B9FC038C-A4B3-C2FD-0422-F5B022E45782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>
            <a:off x="6100763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0A7F75E2-FD5B-E80D-1F66-A56E3937EC0A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5608638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A550355F-3FA0-7DF0-FE9F-501564EEBF2C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4622800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691791C-F955-03FD-12EF-2899B51EC1C6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5116513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217F3713-68AF-D3B4-5BCD-2523ABECC207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6594475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F1E75BF4-BFC3-8A6B-2010-52D8BBF1CA50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7086600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295CEF3-0CCB-79D5-BBE1-3F6B9B6161CF}"/>
              </a:ext>
            </a:extLst>
          </p:cNvPr>
          <p:cNvGraphicFramePr/>
          <p:nvPr>
            <p:custDataLst>
              <p:tags r:id="rId9"/>
            </p:custDataLst>
          </p:nvPr>
        </p:nvGraphicFramePr>
        <p:xfrm>
          <a:off x="4048125" y="1592263"/>
          <a:ext cx="3121025" cy="247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C664387-5A1E-DAC1-4A14-AEE7152BF867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3775075" y="2755900"/>
            <a:ext cx="26670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AC0A0FBB-0A94-452D-B061-010BE6E8FB22}" type="datetime'''''''''''''''''''''''S''''''''''''''''''''''''''E''''''A'''''">
              <a:rPr lang="en-GB" altLang="en-US" sz="1050" smtClean="0"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SEA</a:t>
            </a:fld>
            <a:endParaRPr lang="en-GB" sz="1050">
              <a:latin typeface="+mn-lt"/>
            </a:endParaRP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855E836-C4AD-91AE-827B-BB5612FC2FBA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649663" y="1987550"/>
            <a:ext cx="392113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CF9DD945-D0F8-4A43-952D-573C7467D97D}" type="datetime'''''''''''''''''''''''''''C''''''''hi''na'''''''''''''''">
              <a:rPr lang="en-GB" altLang="en-US" sz="1050" smtClean="0"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China</a:t>
            </a:fld>
            <a:endParaRPr lang="en-GB" sz="1050">
              <a:latin typeface="+mn-lt"/>
            </a:endParaRPr>
          </a:p>
        </p:txBody>
      </p:sp>
      <p:sp useBgFill="1">
        <p:nvSpPr>
          <p:cNvPr id="149" name="Text Placeholder 2">
            <a:extLst>
              <a:ext uri="{FF2B5EF4-FFF2-40B4-BE49-F238E27FC236}">
                <a16:creationId xmlns:a16="http://schemas.microsoft.com/office/drawing/2014/main" id="{37AB0DBE-A445-D960-8E65-841F4069E211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6964363" y="2968625"/>
            <a:ext cx="163513" cy="123825"/>
          </a:xfrm>
          <a:prstGeom prst="rect">
            <a:avLst/>
          </a:prstGeom>
          <a:ln>
            <a:noFill/>
          </a:ln>
          <a:effectLst/>
        </p:spPr>
        <p:txBody>
          <a:bodyPr vert="horz" wrap="none" lIns="15875" tIns="0" rIns="15875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E79875A4-79C6-4477-8497-7F6D6F1484AE}" type="datetime'''''5''''''''7'''''''''''''''''''''''''''''''''''''''''''">
              <a:rPr lang="en-GB" altLang="en-US" sz="9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57</a:t>
            </a:fld>
            <a:endParaRPr lang="en-GB" sz="900">
              <a:latin typeface="+mn-lt"/>
            </a:endParaRP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057AC846-FD41-093E-BE5A-B852774E8211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552825" y="3525838"/>
            <a:ext cx="48895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B8A61D18-EB38-42CB-BFC0-47358F90B645}" type="datetime'''''Eu''''''''''''r''''''o''''''''''p''''e'''''''''''''">
              <a:rPr lang="en-GB" altLang="en-US" sz="1050" smtClean="0"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Europe</a:t>
            </a:fld>
            <a:endParaRPr lang="en-GB" sz="1050">
              <a:latin typeface="+mn-lt"/>
            </a:endParaRPr>
          </a:p>
        </p:txBody>
      </p:sp>
      <p:sp useBgFill="1">
        <p:nvSpPr>
          <p:cNvPr id="172" name="Text Placeholder 2">
            <a:extLst>
              <a:ext uri="{FF2B5EF4-FFF2-40B4-BE49-F238E27FC236}">
                <a16:creationId xmlns:a16="http://schemas.microsoft.com/office/drawing/2014/main" id="{5A3636B1-E0E1-CDCA-15ED-9C3826846DEC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7013575" y="1997075"/>
            <a:ext cx="169863" cy="123825"/>
          </a:xfrm>
          <a:prstGeom prst="rect">
            <a:avLst/>
          </a:prstGeom>
          <a:ln>
            <a:noFill/>
          </a:ln>
          <a:effectLst/>
        </p:spPr>
        <p:txBody>
          <a:bodyPr vert="horz" wrap="none" lIns="15875" tIns="0" rIns="15875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CC71912F-E441-4CC6-B969-3181DE758E88}" type="datetime'''''''5''''''''''''''''''''''''''''''''''''''''''8'''''">
              <a:rPr lang="en-GB" altLang="en-US" sz="9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58</a:t>
            </a:fld>
            <a:endParaRPr lang="en-GB" sz="900">
              <a:latin typeface="+mn-lt"/>
            </a:endParaRPr>
          </a:p>
        </p:txBody>
      </p:sp>
      <p:sp useBgFill="1">
        <p:nvSpPr>
          <p:cNvPr id="174" name="Text Placeholder 2">
            <a:extLst>
              <a:ext uri="{FF2B5EF4-FFF2-40B4-BE49-F238E27FC236}">
                <a16:creationId xmlns:a16="http://schemas.microsoft.com/office/drawing/2014/main" id="{459305F5-F2EC-F60A-36E2-0A5EFB2C9E26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6521450" y="2765425"/>
            <a:ext cx="180975" cy="123825"/>
          </a:xfrm>
          <a:prstGeom prst="rect">
            <a:avLst/>
          </a:prstGeom>
          <a:ln>
            <a:noFill/>
          </a:ln>
          <a:effectLst/>
        </p:spPr>
        <p:txBody>
          <a:bodyPr vert="horz" wrap="none" lIns="15875" tIns="0" rIns="15875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343FBD22-646A-40A0-86A8-2EC81D87A82D}" type="datetime'''''''''''''''''''''''''''4''''''''''8'">
              <a:rPr lang="en-GB" altLang="en-US" sz="9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48</a:t>
            </a:fld>
            <a:endParaRPr lang="en-GB" sz="900">
              <a:latin typeface="+mn-lt"/>
            </a:endParaRPr>
          </a:p>
        </p:txBody>
      </p:sp>
      <p:sp useBgFill="1">
        <p:nvSpPr>
          <p:cNvPr id="175" name="Text Placeholder 2">
            <a:extLst>
              <a:ext uri="{FF2B5EF4-FFF2-40B4-BE49-F238E27FC236}">
                <a16:creationId xmlns:a16="http://schemas.microsoft.com/office/drawing/2014/main" id="{CBFC2D7B-A0F8-05E9-C653-0DD03FBABFA5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6027738" y="3333750"/>
            <a:ext cx="169863" cy="123825"/>
          </a:xfrm>
          <a:prstGeom prst="rect">
            <a:avLst/>
          </a:prstGeom>
          <a:ln>
            <a:noFill/>
          </a:ln>
          <a:effectLst/>
        </p:spPr>
        <p:txBody>
          <a:bodyPr vert="horz" wrap="none" lIns="15875" tIns="0" rIns="15875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3D7BC1FA-047D-4535-ACC0-E5697BD2A5F6}" type="datetime'''3''''''''''''8'''">
              <a:rPr lang="en-GB" altLang="en-US" sz="9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lang="en-GB" sz="900">
              <a:latin typeface="+mn-lt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913E964-00F2-6F31-448E-E2DDA152D7FE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>
            <a:off x="2398713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C9B3439-806F-DEEC-EE3B-7D118BFFC6C8}"/>
              </a:ext>
            </a:extLst>
          </p:cNvPr>
          <p:cNvCxnSpPr/>
          <p:nvPr>
            <p:custDataLst>
              <p:tags r:id="rId18"/>
            </p:custDataLst>
          </p:nvPr>
        </p:nvCxnSpPr>
        <p:spPr bwMode="gray">
          <a:xfrm>
            <a:off x="2949575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A40E8AC-8A6F-94B4-4DA4-2824B3035772}"/>
              </a:ext>
            </a:extLst>
          </p:cNvPr>
          <p:cNvCxnSpPr/>
          <p:nvPr>
            <p:custDataLst>
              <p:tags r:id="rId19"/>
            </p:custDataLst>
          </p:nvPr>
        </p:nvCxnSpPr>
        <p:spPr bwMode="gray">
          <a:xfrm>
            <a:off x="1847850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484955-939F-3DEC-329C-77B6159FE6C0}"/>
              </a:ext>
            </a:extLst>
          </p:cNvPr>
          <p:cNvCxnSpPr/>
          <p:nvPr>
            <p:custDataLst>
              <p:tags r:id="rId20"/>
            </p:custDataLst>
          </p:nvPr>
        </p:nvCxnSpPr>
        <p:spPr bwMode="gray">
          <a:xfrm>
            <a:off x="1296988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034770B-2003-7DD2-7CE1-66635E06FA07}"/>
              </a:ext>
            </a:extLst>
          </p:cNvPr>
          <p:cNvCxnSpPr/>
          <p:nvPr>
            <p:custDataLst>
              <p:tags r:id="rId21"/>
            </p:custDataLst>
          </p:nvPr>
        </p:nvCxnSpPr>
        <p:spPr bwMode="gray">
          <a:xfrm>
            <a:off x="746125" y="1674813"/>
            <a:ext cx="0" cy="2308225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5187D5-23AB-9EA6-AA05-C40AD5337347}"/>
              </a:ext>
            </a:extLst>
          </p:cNvPr>
          <p:cNvGraphicFramePr/>
          <p:nvPr>
            <p:custDataLst>
              <p:tags r:id="rId22"/>
            </p:custDataLst>
          </p:nvPr>
        </p:nvGraphicFramePr>
        <p:xfrm>
          <a:off x="387350" y="1592263"/>
          <a:ext cx="3195638" cy="247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 useBgFill="1">
        <p:nvSpPr>
          <p:cNvPr id="83" name="Text Placeholder 2">
            <a:extLst>
              <a:ext uri="{FF2B5EF4-FFF2-40B4-BE49-F238E27FC236}">
                <a16:creationId xmlns:a16="http://schemas.microsoft.com/office/drawing/2014/main" id="{E4DDA743-C301-9CD8-D92E-B0222BA7870F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1211263" y="2765425"/>
            <a:ext cx="169863" cy="123825"/>
          </a:xfrm>
          <a:prstGeom prst="rect">
            <a:avLst/>
          </a:prstGeom>
          <a:ln>
            <a:noFill/>
          </a:ln>
          <a:effectLst/>
        </p:spPr>
        <p:txBody>
          <a:bodyPr vert="horz" wrap="none" lIns="15875" tIns="0" rIns="15875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E7BEEA60-3572-4354-ACB6-8E2032D08A07}" type="datetime'''''''''''''''''''''''''38'''''''''''''''''">
              <a:rPr lang="en-GB" altLang="en-US" sz="900" smtClean="0">
                <a:effectLst/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lang="en-GB" sz="900">
              <a:latin typeface="+mn-lt"/>
            </a:endParaRPr>
          </a:p>
        </p:txBody>
      </p:sp>
      <p:sp useBgFill="1">
        <p:nvSpPr>
          <p:cNvPr id="244" name="Text Placeholder 2">
            <a:extLst>
              <a:ext uri="{FF2B5EF4-FFF2-40B4-BE49-F238E27FC236}">
                <a16:creationId xmlns:a16="http://schemas.microsoft.com/office/drawing/2014/main" id="{7466CB49-34C1-5821-2B49-B19D8B842E41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2878138" y="3738563"/>
            <a:ext cx="101600" cy="123825"/>
          </a:xfrm>
          <a:prstGeom prst="rect">
            <a:avLst/>
          </a:prstGeom>
          <a:ln>
            <a:noFill/>
          </a:ln>
          <a:effectLst/>
        </p:spPr>
        <p:txBody>
          <a:bodyPr vert="horz" wrap="none" lIns="15875" tIns="0" rIns="15875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738E33F7-54D3-472A-BCAB-26F0D842C632}" type="datetime'''''''''''''''''''''''''''''''''''''''''''''''''''''''9'">
              <a:rPr lang="en-GB" altLang="en-US" sz="900" smtClean="0">
                <a:effectLst/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9</a:t>
            </a:fld>
            <a:endParaRPr lang="en-GB" sz="900">
              <a:latin typeface="+mn-lt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DB5AE74B-D6D3-C2F7-FC87-751E7DD95BAF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7053263" y="3879850"/>
            <a:ext cx="160338" cy="120650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E7C3D08E-8AD3-AC66-093B-F5479B50242D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7053263" y="3517900"/>
            <a:ext cx="160338" cy="12065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929DC4DD-E8EA-29F0-3EF4-EA0AD54A7FED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7053263" y="3698875"/>
            <a:ext cx="160338" cy="120650"/>
          </a:xfrm>
          <a:prstGeom prst="rect">
            <a:avLst/>
          </a:prstGeom>
          <a:solidFill>
            <a:srgbClr val="E43D3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Text Placeholder 2">
            <a:extLst>
              <a:ext uri="{FF2B5EF4-FFF2-40B4-BE49-F238E27FC236}">
                <a16:creationId xmlns:a16="http://schemas.microsoft.com/office/drawing/2014/main" id="{3F2C8A88-FFF8-33ED-33A1-A41997B3A7BF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7264400" y="3524250"/>
            <a:ext cx="912813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151C4FEE-688A-4E3E-8150-99E1CBEB0525}" type="datetime'Mo''''r''''e ''''Im''p''o''rt''''''''''a''''nt'''''''''''''''">
              <a:rPr lang="en-GB" altLang="en-US" sz="9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More Important</a:t>
            </a:fld>
            <a:endParaRPr lang="en-GB" sz="900">
              <a:latin typeface="+mn-lt"/>
            </a:endParaRPr>
          </a:p>
        </p:txBody>
      </p:sp>
      <p:sp>
        <p:nvSpPr>
          <p:cNvPr id="246" name="Text Placeholder 2">
            <a:extLst>
              <a:ext uri="{FF2B5EF4-FFF2-40B4-BE49-F238E27FC236}">
                <a16:creationId xmlns:a16="http://schemas.microsoft.com/office/drawing/2014/main" id="{2FDACB3A-3A03-081B-8C11-78B52F953EAB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7264400" y="3705225"/>
            <a:ext cx="10302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18AFDA6C-EC67-4CEC-BD05-982DBD813294}" type="datetime'''''Same'''' ''''I''mpo''''rt''a''''nc''''''''''''e'''''''">
              <a:rPr lang="en-GB" altLang="en-US" sz="9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Same Importance</a:t>
            </a:fld>
            <a:endParaRPr lang="en-GB" sz="900">
              <a:latin typeface="+mn-lt"/>
            </a:endParaRPr>
          </a:p>
        </p:txBody>
      </p:sp>
      <p:sp>
        <p:nvSpPr>
          <p:cNvPr id="249" name="Text Placeholder 2">
            <a:extLst>
              <a:ext uri="{FF2B5EF4-FFF2-40B4-BE49-F238E27FC236}">
                <a16:creationId xmlns:a16="http://schemas.microsoft.com/office/drawing/2014/main" id="{3D8E62FF-56A6-EFBD-F5B9-CA8B7882568D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7264400" y="3886200"/>
            <a:ext cx="863600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E0D43D50-FEC6-419C-9543-3E78C7C08DB3}" type="datetime'''''L''es''s'' Im''''''p''''''''''''''or''t''''a''''nt'''''''">
              <a:rPr lang="en-GB" altLang="en-US" sz="9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Less Important</a:t>
            </a:fld>
            <a:endParaRPr lang="en-GB" sz="900">
              <a:latin typeface="+mn-lt"/>
            </a:endParaRPr>
          </a:p>
        </p:txBody>
      </p:sp>
      <p:sp>
        <p:nvSpPr>
          <p:cNvPr id="274" name="Text Placeholder 2">
            <a:extLst>
              <a:ext uri="{FF2B5EF4-FFF2-40B4-BE49-F238E27FC236}">
                <a16:creationId xmlns:a16="http://schemas.microsoft.com/office/drawing/2014/main" id="{F0994200-85A1-7F1A-60F9-35271EE1A081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469900" y="1465263"/>
            <a:ext cx="74771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53975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50" b="1">
                <a:solidFill>
                  <a:srgbClr val="808080"/>
                </a:solidFill>
                <a:effectLst/>
                <a:latin typeface="+mn-lt"/>
              </a:rPr>
              <a:t>Year 2022</a:t>
            </a:r>
            <a:endParaRPr lang="en-GB" sz="1050" b="1">
              <a:solidFill>
                <a:srgbClr val="808080"/>
              </a:solidFill>
              <a:latin typeface="+mn-lt"/>
            </a:endParaRPr>
          </a:p>
        </p:txBody>
      </p:sp>
      <p:sp>
        <p:nvSpPr>
          <p:cNvPr id="277" name="Text Placeholder 2">
            <a:extLst>
              <a:ext uri="{FF2B5EF4-FFF2-40B4-BE49-F238E27FC236}">
                <a16:creationId xmlns:a16="http://schemas.microsoft.com/office/drawing/2014/main" id="{B2AE8EF2-9849-6267-9D8C-198CDB14342A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6375400" y="1463675"/>
            <a:ext cx="71120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50" b="1">
                <a:solidFill>
                  <a:srgbClr val="808080"/>
                </a:solidFill>
                <a:effectLst/>
                <a:latin typeface="+mn-lt"/>
              </a:rPr>
              <a:t>Year 2023</a:t>
            </a:r>
            <a:endParaRPr lang="en-GB" sz="1050" b="1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414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6" progId="TCLayout.ActiveDocument.1">
                  <p:embed/>
                </p:oleObj>
              </mc:Choice>
              <mc:Fallback>
                <p:oleObj name="think-cell Slide" r:id="rId12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12CC824-556F-3BA2-7673-9FA2F3C2B023}"/>
              </a:ext>
            </a:extLst>
          </p:cNvPr>
          <p:cNvSpPr/>
          <p:nvPr/>
        </p:nvSpPr>
        <p:spPr>
          <a:xfrm>
            <a:off x="361949" y="1484313"/>
            <a:ext cx="11467919" cy="747793"/>
          </a:xfrm>
          <a:prstGeom prst="roundRect">
            <a:avLst/>
          </a:prstGeom>
          <a:solidFill>
            <a:srgbClr val="EEEE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14DA68BA-228C-0F5A-4D86-29E8701524F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649288" y="1585913"/>
            <a:ext cx="1095533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77788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90% of the respondents who took the survey have started new sourcing activities across China, Southeast Asia, and Europe. </a:t>
            </a:r>
          </a:p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China is the most popular sourcing destination</a:t>
            </a:r>
          </a:p>
          <a:p>
            <a:pPr algn="just">
              <a:lnSpc>
                <a:spcPct val="9054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Despite China remaining the primary destination, Southeast Asia and Europe are gaining </a:t>
            </a:r>
            <a:r>
              <a:rPr lang="en-US" altLang="zh-CN" sz="1200" i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at</a:t>
            </a:r>
            <a:r>
              <a:rPr lang="en-US" sz="1200" i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traction as the next big sourcing markets. </a:t>
            </a:r>
            <a:endParaRPr lang="en-GB" sz="1200" i="1">
              <a:latin typeface="+mn-lt"/>
            </a:endParaRP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43" name="Chart 42">
                <a:extLst>
                  <a:ext uri="{FF2B5EF4-FFF2-40B4-BE49-F238E27FC236}">
                    <a16:creationId xmlns:a16="http://schemas.microsoft.com/office/drawing/2014/main" id="{86B4FFF5-7F00-6970-9525-2F7C92FA463E}"/>
                  </a:ext>
                </a:extLst>
              </p:cNvPr>
              <p:cNvGraphicFramePr/>
              <p:nvPr/>
            </p:nvGraphicFramePr>
            <p:xfrm>
              <a:off x="361948" y="2651125"/>
              <a:ext cx="11467919" cy="329882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4"/>
              </a:graphicData>
            </a:graphic>
          </p:graphicFrame>
        </mc:Choice>
        <mc:Fallback>
          <p:pic>
            <p:nvPicPr>
              <p:cNvPr id="43" name="Chart 42">
                <a:extLst>
                  <a:ext uri="{FF2B5EF4-FFF2-40B4-BE49-F238E27FC236}">
                    <a16:creationId xmlns:a16="http://schemas.microsoft.com/office/drawing/2014/main" id="{86B4FFF5-7F00-6970-9525-2F7C92FA46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1948" y="2651125"/>
                <a:ext cx="11467919" cy="3298825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AE2970F8-91F8-DDE3-0079-352608A0FD7F}"/>
              </a:ext>
            </a:extLst>
          </p:cNvPr>
          <p:cNvSpPr/>
          <p:nvPr/>
        </p:nvSpPr>
        <p:spPr>
          <a:xfrm>
            <a:off x="3035029" y="2809875"/>
            <a:ext cx="6789907" cy="3121025"/>
          </a:xfrm>
          <a:prstGeom prst="rect">
            <a:avLst/>
          </a:prstGeom>
          <a:noFill/>
          <a:ln>
            <a:solidFill>
              <a:srgbClr val="E43D3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90490C7-2588-8B73-C783-BADADF167EBE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3916363" y="2882900"/>
            <a:ext cx="38100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1588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b="1">
                <a:effectLst/>
                <a:latin typeface="+mn-lt"/>
              </a:rPr>
              <a:t>35%</a:t>
            </a:r>
            <a:endParaRPr lang="en-GB" b="1">
              <a:latin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E9CDFC-867D-CE8C-9AF5-604CCE1BDAEB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6096001" y="3814763"/>
            <a:ext cx="379413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b="1">
                <a:latin typeface="+mn-lt"/>
              </a:rPr>
              <a:t>27</a:t>
            </a:r>
            <a:r>
              <a:rPr lang="en-GB" altLang="en-US" b="1">
                <a:effectLst/>
                <a:latin typeface="+mn-lt"/>
              </a:rPr>
              <a:t>%</a:t>
            </a:r>
            <a:endParaRPr lang="en-GB" b="1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46EA15-3410-3D55-39F9-F5156E4FEDA0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8259763" y="4678363"/>
            <a:ext cx="381000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b="1">
                <a:effectLst/>
                <a:latin typeface="+mn-lt"/>
              </a:rPr>
              <a:t>28%</a:t>
            </a:r>
            <a:endParaRPr lang="en-GB" b="1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6A1655-6B22-55DC-E58D-3413B4C1AC3E}"/>
              </a:ext>
            </a:extLst>
          </p:cNvPr>
          <p:cNvSpPr txBox="1"/>
          <p:nvPr/>
        </p:nvSpPr>
        <p:spPr>
          <a:xfrm>
            <a:off x="387168" y="2354263"/>
            <a:ext cx="11417643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737375"/>
                </a:solidFill>
                <a:latin typeface="Montserrat" panose="00000500000000000000" pitchFamily="2" charset="0"/>
              </a:rPr>
              <a:t>Respondents shared the new sourcing activity in the last 12 months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52FB83-6710-CEBD-CCD9-00E41A8C249F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822325" y="5988050"/>
            <a:ext cx="221297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160338" tIns="0" rIns="160338" bIns="39688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>
                <a:effectLst/>
                <a:latin typeface="+mn-lt"/>
              </a:rPr>
              <a:t>Have new sourcing in China, SEA, and Europe</a:t>
            </a:r>
            <a:endParaRPr lang="en-GB" sz="1050">
              <a:latin typeface="+mn-lt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1C63B86-F7EF-96C4-49FA-2C1542ED545E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3343275" y="5988050"/>
            <a:ext cx="158273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144463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>
                <a:effectLst/>
                <a:latin typeface="+mn-lt"/>
              </a:rPr>
              <a:t>China</a:t>
            </a:r>
            <a:endParaRPr lang="en-GB" sz="1050">
              <a:latin typeface="+mn-lt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607B3FD-C3D6-39D3-BC66-8C9ABF865EB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096000" y="5975350"/>
            <a:ext cx="27940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>
                <a:effectLst/>
                <a:latin typeface="+mn-lt"/>
              </a:rPr>
              <a:t>SEA</a:t>
            </a:r>
            <a:endParaRPr lang="en-GB" sz="1050">
              <a:latin typeface="+mn-lt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FDE9387-97D3-32CC-FEE3-F16AF6DF43F1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8247063" y="5980113"/>
            <a:ext cx="40640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>
                <a:effectLst/>
                <a:latin typeface="+mn-lt"/>
              </a:rPr>
              <a:t>Europe</a:t>
            </a:r>
            <a:endParaRPr lang="en-GB" sz="1050">
              <a:latin typeface="+mn-lt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955B942-56DB-9820-5CFB-279292ECEF06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9825038" y="5986463"/>
            <a:ext cx="158273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>
                <a:effectLst/>
                <a:latin typeface="+mn-lt"/>
              </a:rPr>
              <a:t>No new sourcing in China, SEA, and Europe</a:t>
            </a:r>
            <a:endParaRPr lang="en-GB" sz="1050">
              <a:latin typeface="+mn-lt"/>
            </a:endParaRPr>
          </a:p>
        </p:txBody>
      </p:sp>
      <p:sp>
        <p:nvSpPr>
          <p:cNvPr id="57" name="文本占位符 1">
            <a:extLst>
              <a:ext uri="{FF2B5EF4-FFF2-40B4-BE49-F238E27FC236}">
                <a16:creationId xmlns:a16="http://schemas.microsoft.com/office/drawing/2014/main" id="{BD09C370-1583-59D1-1EAC-369709CA9964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tx1"/>
                </a:solidFill>
                <a:cs typeface="Arial" panose="020B0604020202020204" pitchFamily="34" charset="0"/>
              </a:rPr>
              <a:t>China is the most popular destination for new sourcing activity followed closely by Southeast Asia and Europe in the past 12 months</a:t>
            </a:r>
          </a:p>
        </p:txBody>
      </p:sp>
    </p:spTree>
    <p:extLst>
      <p:ext uri="{BB962C8B-B14F-4D97-AF65-F5344CB8AC3E}">
        <p14:creationId xmlns:p14="http://schemas.microsoft.com/office/powerpoint/2010/main" val="835196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textruta 32">
            <a:extLst>
              <a:ext uri="{FF2B5EF4-FFF2-40B4-BE49-F238E27FC236}">
                <a16:creationId xmlns:a16="http://schemas.microsoft.com/office/drawing/2014/main" id="{5FFE3D6D-1100-F5E1-7B00-2AE2E3EE14D8}"/>
              </a:ext>
            </a:extLst>
          </p:cNvPr>
          <p:cNvSpPr txBox="1"/>
          <p:nvPr/>
        </p:nvSpPr>
        <p:spPr>
          <a:xfrm>
            <a:off x="1778863" y="5326268"/>
            <a:ext cx="10014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600" b="1" i="1">
                <a:solidFill>
                  <a:srgbClr val="000000"/>
                </a:solidFill>
                <a:ea typeface="微软雅黑"/>
              </a:rPr>
              <a:t>44% </a:t>
            </a:r>
            <a:r>
              <a:rPr lang="en-AU" sz="900" i="1">
                <a:solidFill>
                  <a:srgbClr val="000000"/>
                </a:solidFill>
                <a:ea typeface="微软雅黑"/>
              </a:rPr>
              <a:t>Respondents  adopted</a:t>
            </a:r>
            <a:endParaRPr lang="en-AU" sz="1600" i="1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12" name="textruta 18">
            <a:extLst>
              <a:ext uri="{FF2B5EF4-FFF2-40B4-BE49-F238E27FC236}">
                <a16:creationId xmlns:a16="http://schemas.microsoft.com/office/drawing/2014/main" id="{6F086CC0-0744-A1C5-6171-64A5B75FEBF9}"/>
              </a:ext>
            </a:extLst>
          </p:cNvPr>
          <p:cNvSpPr txBox="1"/>
          <p:nvPr/>
        </p:nvSpPr>
        <p:spPr>
          <a:xfrm>
            <a:off x="741852" y="4724413"/>
            <a:ext cx="307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 i="1">
                <a:solidFill>
                  <a:srgbClr val="000000"/>
                </a:solidFill>
                <a:ea typeface="微软雅黑"/>
              </a:rPr>
              <a:t>Diversifying the suppliers base to other countries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DC01423-EDAA-5A29-4662-10AA8CFBA7CB}"/>
              </a:ext>
            </a:extLst>
          </p:cNvPr>
          <p:cNvSpPr txBox="1"/>
          <p:nvPr/>
        </p:nvSpPr>
        <p:spPr>
          <a:xfrm>
            <a:off x="4619454" y="4724413"/>
            <a:ext cx="307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 i="1">
                <a:solidFill>
                  <a:srgbClr val="000000"/>
                </a:solidFill>
                <a:ea typeface="微软雅黑"/>
              </a:rPr>
              <a:t>Enhancing communication with suppliers</a:t>
            </a:r>
          </a:p>
        </p:txBody>
      </p:sp>
      <p:sp>
        <p:nvSpPr>
          <p:cNvPr id="23" name="textruta 18">
            <a:extLst>
              <a:ext uri="{FF2B5EF4-FFF2-40B4-BE49-F238E27FC236}">
                <a16:creationId xmlns:a16="http://schemas.microsoft.com/office/drawing/2014/main" id="{27E0BBE8-935B-AE33-C71E-D551CDB25F1C}"/>
              </a:ext>
            </a:extLst>
          </p:cNvPr>
          <p:cNvSpPr txBox="1"/>
          <p:nvPr/>
        </p:nvSpPr>
        <p:spPr>
          <a:xfrm>
            <a:off x="8376332" y="4724413"/>
            <a:ext cx="3075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i="1">
                <a:solidFill>
                  <a:srgbClr val="000000"/>
                </a:solidFill>
                <a:ea typeface="微软雅黑"/>
              </a:rPr>
              <a:t>Developing new risk management processes while continuously tracking changes</a:t>
            </a:r>
            <a:endParaRPr lang="en-AU" sz="1200" b="1" i="1">
              <a:solidFill>
                <a:srgbClr val="000000"/>
              </a:solidFill>
              <a:ea typeface="微软雅黑"/>
            </a:endParaRPr>
          </a:p>
        </p:txBody>
      </p:sp>
      <p:pic>
        <p:nvPicPr>
          <p:cNvPr id="25" name="Picture 2" descr="person holding red round medication pill">
            <a:extLst>
              <a:ext uri="{FF2B5EF4-FFF2-40B4-BE49-F238E27FC236}">
                <a16:creationId xmlns:a16="http://schemas.microsoft.com/office/drawing/2014/main" id="{45C8BCF3-ED33-06AD-4693-CA6D219D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23" y="2821228"/>
            <a:ext cx="2627626" cy="1752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8D6A3C40-A64F-8701-E6C3-11328C94F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-428" r="16244" b="428"/>
          <a:stretch/>
        </p:blipFill>
        <p:spPr bwMode="auto">
          <a:xfrm>
            <a:off x="4782187" y="2827154"/>
            <a:ext cx="2627626" cy="1755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D883B4F6-2814-7278-B13F-7D52936EA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t="354" r="1788" b="-354"/>
          <a:stretch/>
        </p:blipFill>
        <p:spPr bwMode="auto">
          <a:xfrm>
            <a:off x="8544613" y="2834675"/>
            <a:ext cx="2627626" cy="1752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" name="文本框 2">
            <a:extLst>
              <a:ext uri="{FF2B5EF4-FFF2-40B4-BE49-F238E27FC236}">
                <a16:creationId xmlns:a16="http://schemas.microsoft.com/office/drawing/2014/main" id="{BFA82BC3-6935-42C4-EDB3-DF18B3C4F3ED}"/>
              </a:ext>
            </a:extLst>
          </p:cNvPr>
          <p:cNvSpPr txBox="1"/>
          <p:nvPr/>
        </p:nvSpPr>
        <p:spPr>
          <a:xfrm>
            <a:off x="170839" y="1261818"/>
            <a:ext cx="1138248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28650" lvl="1" indent="-1714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sz="1400" b="1">
                <a:cs typeface="Arial"/>
              </a:rPr>
              <a:t>The majority of companies </a:t>
            </a:r>
            <a:r>
              <a:rPr lang="en-GB" sz="1400">
                <a:cs typeface="Arial"/>
              </a:rPr>
              <a:t>plan on </a:t>
            </a:r>
            <a:r>
              <a:rPr lang="en-GB" sz="1400" b="1">
                <a:cs typeface="Arial"/>
              </a:rPr>
              <a:t>diversifying their supplier base</a:t>
            </a:r>
            <a:r>
              <a:rPr lang="en-GB" sz="1400">
                <a:cs typeface="Arial"/>
              </a:rPr>
              <a:t> to another country as a risk mitigation strategy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sz="1400" b="1">
                <a:cs typeface="Arial" panose="020B0604020202020204" pitchFamily="34" charset="0"/>
              </a:rPr>
              <a:t>Enhancing communication with current suppliers </a:t>
            </a:r>
            <a:r>
              <a:rPr lang="en-GB" sz="1400">
                <a:cs typeface="Arial" panose="020B0604020202020204" pitchFamily="34" charset="0"/>
              </a:rPr>
              <a:t>helps ensure that orders are fulfilled and prepare for any risks that might be approaching.</a:t>
            </a:r>
            <a:br>
              <a:rPr lang="en-AU" sz="1400">
                <a:cs typeface="Arial" panose="020B0604020202020204" pitchFamily="34" charset="0"/>
              </a:rPr>
            </a:br>
            <a:endParaRPr lang="en-GB" sz="1400">
              <a:cs typeface="Arial" panose="020B0604020202020204" pitchFamily="34" charset="0"/>
            </a:endParaRPr>
          </a:p>
        </p:txBody>
      </p:sp>
      <p:sp>
        <p:nvSpPr>
          <p:cNvPr id="20" name="textruta 32">
            <a:extLst>
              <a:ext uri="{FF2B5EF4-FFF2-40B4-BE49-F238E27FC236}">
                <a16:creationId xmlns:a16="http://schemas.microsoft.com/office/drawing/2014/main" id="{2AA2D24D-3ADA-D9FD-E4C6-F5DE4A4146AC}"/>
              </a:ext>
            </a:extLst>
          </p:cNvPr>
          <p:cNvSpPr txBox="1"/>
          <p:nvPr/>
        </p:nvSpPr>
        <p:spPr>
          <a:xfrm>
            <a:off x="5656465" y="5326267"/>
            <a:ext cx="10014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600" b="1" i="1">
                <a:solidFill>
                  <a:srgbClr val="000000"/>
                </a:solidFill>
                <a:ea typeface="微软雅黑"/>
              </a:rPr>
              <a:t>38% </a:t>
            </a:r>
            <a:r>
              <a:rPr lang="en-AU" sz="900" i="1">
                <a:solidFill>
                  <a:srgbClr val="000000"/>
                </a:solidFill>
                <a:ea typeface="微软雅黑"/>
              </a:rPr>
              <a:t>Respondents  adopted</a:t>
            </a:r>
            <a:endParaRPr lang="en-AU" sz="1600" i="1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21" name="textruta 32">
            <a:extLst>
              <a:ext uri="{FF2B5EF4-FFF2-40B4-BE49-F238E27FC236}">
                <a16:creationId xmlns:a16="http://schemas.microsoft.com/office/drawing/2014/main" id="{768C5653-AFE3-488D-CE47-9917171B0AEF}"/>
              </a:ext>
            </a:extLst>
          </p:cNvPr>
          <p:cNvSpPr txBox="1"/>
          <p:nvPr/>
        </p:nvSpPr>
        <p:spPr>
          <a:xfrm>
            <a:off x="9534067" y="5326266"/>
            <a:ext cx="10014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600" b="1" i="1">
                <a:solidFill>
                  <a:srgbClr val="000000"/>
                </a:solidFill>
                <a:ea typeface="微软雅黑"/>
              </a:rPr>
              <a:t>24% </a:t>
            </a:r>
            <a:r>
              <a:rPr lang="en-AU" sz="900" i="1">
                <a:solidFill>
                  <a:srgbClr val="000000"/>
                </a:solidFill>
                <a:ea typeface="微软雅黑"/>
              </a:rPr>
              <a:t>Respondents  adopted</a:t>
            </a:r>
            <a:endParaRPr lang="en-AU" sz="1600" i="1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222EEE69-2C5A-EC31-7A27-2431D55701C9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tx1"/>
                </a:solidFill>
                <a:cs typeface="Arial" panose="020B0604020202020204" pitchFamily="34" charset="0"/>
              </a:rPr>
              <a:t>Different risk mitigation strategies that respondents adopted </a:t>
            </a:r>
          </a:p>
        </p:txBody>
      </p:sp>
    </p:spTree>
    <p:extLst>
      <p:ext uri="{BB962C8B-B14F-4D97-AF65-F5344CB8AC3E}">
        <p14:creationId xmlns:p14="http://schemas.microsoft.com/office/powerpoint/2010/main" val="4213804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C9A909C-A0A2-0E0A-69D6-8EC4223E0936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528638" y="1757363"/>
            <a:ext cx="10756900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Clr>
                <a:srgbClr val="E43D30"/>
              </a:buClr>
              <a:buSzPts val="1200"/>
              <a:buFont typeface="Wingdings" panose="05000000000000000000" pitchFamily="2" charset="2"/>
              <a:buChar char="Ø"/>
              <a:tabLst>
                <a:tab pos="251460" algn="l"/>
              </a:tabLst>
            </a:pP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China remains a key sourcing market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, yet about </a:t>
            </a: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30%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 of respondents indicated </a:t>
            </a: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plans to relocate 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at least parts of their sourcing within the upcoming year. Nevertheless, few other markets offer the same competitiveness, and </a:t>
            </a: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many companies are staying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 in the country as of now. </a:t>
            </a:r>
          </a:p>
          <a:p>
            <a:pPr lvl="0">
              <a:lnSpc>
                <a:spcPct val="150000"/>
              </a:lnSpc>
              <a:buClr>
                <a:srgbClr val="E43D30"/>
              </a:buClr>
              <a:buSzPts val="1200"/>
              <a:buFont typeface="Wingdings" panose="05000000000000000000" pitchFamily="2" charset="2"/>
              <a:buChar char="Ø"/>
              <a:tabLst>
                <a:tab pos="251460" algn="l"/>
              </a:tabLst>
            </a:pP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Southeast Asia and Europe are expected to be </a:t>
            </a: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equally important sourcing locations 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for companies as China. </a:t>
            </a:r>
            <a:endParaRPr lang="en-US" dirty="0">
              <a:effectLst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Clr>
                <a:srgbClr val="E43D30"/>
              </a:buClr>
              <a:buSzPts val="1200"/>
              <a:buFont typeface="Wingdings" panose="05000000000000000000" pitchFamily="2" charset="2"/>
              <a:buChar char="Ø"/>
              <a:tabLst>
                <a:tab pos="251460" algn="l"/>
              </a:tabLst>
            </a:pP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The key reasons companies are looking at alternative sourcing markets include </a:t>
            </a: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cost savings, improved logistics, distribution capabilities, and risk mitigation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. The main barriers companies face when entering new markets include </a:t>
            </a: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quality risks, insufficient knowledge, and production capability risks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.  </a:t>
            </a:r>
            <a:endParaRPr lang="en-US" dirty="0">
              <a:effectLst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Clr>
                <a:srgbClr val="E43D30"/>
              </a:buClr>
              <a:buSzPts val="1200"/>
              <a:buFont typeface="Wingdings" panose="05000000000000000000" pitchFamily="2" charset="2"/>
              <a:buChar char="Ø"/>
              <a:tabLst>
                <a:tab pos="251460" algn="l"/>
              </a:tabLst>
            </a:pP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Companies are </a:t>
            </a: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more likely to attain and assess data regarding fair labor and corporate integrity than carbon footprint, 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pointing to a </a:t>
            </a: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lack of awareness toward sustainability metrics 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that are not immediately and visibly urgent.</a:t>
            </a:r>
            <a:endParaRPr lang="en-US" dirty="0">
              <a:effectLst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Clr>
                <a:srgbClr val="E43D30"/>
              </a:buClr>
              <a:buSzPts val="1200"/>
              <a:buFont typeface="Wingdings" panose="05000000000000000000" pitchFamily="2" charset="2"/>
              <a:buChar char="Ø"/>
              <a:tabLst>
                <a:tab pos="251460" algn="l"/>
              </a:tabLst>
            </a:pP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Companies much on  </a:t>
            </a:r>
            <a:r>
              <a:rPr lang="en-US" b="1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own factory visits </a:t>
            </a:r>
            <a:r>
              <a:rPr lang="en-US" dirty="0">
                <a:solidFill>
                  <a:srgbClr val="595959"/>
                </a:solidFill>
                <a:effectLst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to assess the suppliers’ sustainability performance. </a:t>
            </a:r>
            <a:endParaRPr lang="en-US" dirty="0">
              <a:effectLst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115000"/>
              </a:lnSpc>
              <a:buClr>
                <a:srgbClr val="E43D30"/>
              </a:buClr>
              <a:buSzPts val="1200"/>
              <a:buNone/>
              <a:tabLst>
                <a:tab pos="251460" algn="l"/>
              </a:tabLst>
            </a:pPr>
            <a:endParaRPr lang="en-US" dirty="0">
              <a:effectLst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文本占位符 1">
            <a:extLst>
              <a:ext uri="{FF2B5EF4-FFF2-40B4-BE49-F238E27FC236}">
                <a16:creationId xmlns:a16="http://schemas.microsoft.com/office/drawing/2014/main" id="{269CDDF1-CBC0-C6AF-3C65-61460A6AAD01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tx1"/>
                </a:solidFill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4833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3DF04C85-4575-9B17-9EA2-047971EEC3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65" b="4796"/>
          <a:stretch/>
        </p:blipFill>
        <p:spPr bwMode="auto">
          <a:xfrm>
            <a:off x="456378" y="1860012"/>
            <a:ext cx="7368775" cy="32707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30400B14-8CF6-C907-C468-02CCAA19CED9}"/>
              </a:ext>
            </a:extLst>
          </p:cNvPr>
          <p:cNvGraphicFramePr/>
          <p:nvPr/>
        </p:nvGraphicFramePr>
        <p:xfrm>
          <a:off x="8051235" y="2275236"/>
          <a:ext cx="3913878" cy="230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3A361DBF-7356-2734-42CA-C0657BEEB354}"/>
              </a:ext>
            </a:extLst>
          </p:cNvPr>
          <p:cNvSpPr txBox="1"/>
          <p:nvPr/>
        </p:nvSpPr>
        <p:spPr>
          <a:xfrm>
            <a:off x="8051235" y="1670525"/>
            <a:ext cx="39138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737375"/>
                </a:solidFill>
                <a:latin typeface="Montserrat" panose="00000500000000000000" pitchFamily="2" charset="0"/>
              </a:rPr>
              <a:t>Respondents in different classes of total global purchasing amounts in 2023 </a:t>
            </a:r>
          </a:p>
          <a:p>
            <a:pPr algn="ctr"/>
            <a:r>
              <a:rPr lang="en-US" sz="1100" b="1">
                <a:solidFill>
                  <a:srgbClr val="737375"/>
                </a:solidFill>
                <a:latin typeface="Montserrat" panose="00000500000000000000" pitchFamily="2" charset="0"/>
              </a:rPr>
              <a:t>(Million USD)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3B55314-EC37-FBCD-467B-458EF6D1303D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838200" y="4745038"/>
            <a:ext cx="1047750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The survey data cover the following topics</a:t>
            </a:r>
            <a:r>
              <a:rPr lang="zh-CN" altLang="en-US" i="1">
                <a:solidFill>
                  <a:srgbClr val="595959"/>
                </a:solidFill>
                <a:effectLst/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endParaRPr lang="en-US" altLang="zh-CN" i="1">
              <a:solidFill>
                <a:srgbClr val="595959"/>
              </a:solidFill>
              <a:effectLst/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000" i="1">
              <a:solidFill>
                <a:srgbClr val="595959"/>
              </a:solidFill>
              <a:effectLst/>
              <a:latin typeface="Montserrat" panose="00000500000000000000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+mn-lt"/>
              </a:rPr>
              <a:t>Sourcing markets overview in China, Europe, and Southeast Asia</a:t>
            </a: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+mn-lt"/>
              </a:rPr>
              <a:t>Current reshoring/nearshoring activities and trends</a:t>
            </a: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+mn-lt"/>
              </a:rPr>
              <a:t>The role of </a:t>
            </a:r>
            <a:r>
              <a:rPr lang="en-US" err="1">
                <a:solidFill>
                  <a:schemeClr val="tx1"/>
                </a:solidFill>
                <a:latin typeface="+mn-lt"/>
              </a:rPr>
              <a:t>ESG</a:t>
            </a:r>
            <a:r>
              <a:rPr lang="en-US">
                <a:solidFill>
                  <a:schemeClr val="tx1"/>
                </a:solidFill>
                <a:latin typeface="+mn-lt"/>
              </a:rPr>
              <a:t> in sourcing</a:t>
            </a: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+mn-lt"/>
              </a:rPr>
              <a:t>The future of sourcing and the perceived importance of different sourcing regions</a:t>
            </a:r>
          </a:p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sz="1600" i="1">
              <a:latin typeface="+mn-lt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ABD44C16-B069-D80E-7E31-C19C5292562C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tx1"/>
                </a:solidFill>
                <a:cs typeface="Arial" panose="020B0604020202020204" pitchFamily="34" charset="0"/>
              </a:rPr>
              <a:t>Respondents come from a diverse array of industries and over 33% have a purchasing value of over 100 million USD per year  </a:t>
            </a:r>
          </a:p>
        </p:txBody>
      </p:sp>
    </p:spTree>
    <p:extLst>
      <p:ext uri="{BB962C8B-B14F-4D97-AF65-F5344CB8AC3E}">
        <p14:creationId xmlns:p14="http://schemas.microsoft.com/office/powerpoint/2010/main" val="2228108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skyline with a body of water in the foreground&#10;&#10;Description automatically generated with low confidence">
            <a:extLst>
              <a:ext uri="{FF2B5EF4-FFF2-40B4-BE49-F238E27FC236}">
                <a16:creationId xmlns:a16="http://schemas.microsoft.com/office/drawing/2014/main" id="{01011B4C-F66D-AD04-875C-0EBE809513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0644"/>
            <a:ext cx="12192000" cy="6269094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F26C36-99A2-C842-BF19-C27BB07F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1CB6-1433-9648-BFBF-799D40359D59}" type="slidenum">
              <a:rPr lang="es-ES_tradnl" smtClean="0"/>
              <a:pPr/>
              <a:t>20</a:t>
            </a:fld>
            <a:endParaRPr lang="es-ES_tradnl" dirty="0"/>
          </a:p>
        </p:txBody>
      </p:sp>
      <p:sp>
        <p:nvSpPr>
          <p:cNvPr id="12" name="Rectángulo 15">
            <a:extLst>
              <a:ext uri="{FF2B5EF4-FFF2-40B4-BE49-F238E27FC236}">
                <a16:creationId xmlns:a16="http://schemas.microsoft.com/office/drawing/2014/main" id="{0967CE5C-7658-8C17-9094-A74CF2811437}"/>
              </a:ext>
            </a:extLst>
          </p:cNvPr>
          <p:cNvSpPr/>
          <p:nvPr/>
        </p:nvSpPr>
        <p:spPr>
          <a:xfrm>
            <a:off x="0" y="610644"/>
            <a:ext cx="12192000" cy="626909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FE2D1D5-966F-5042-B707-214903E297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ontserrat"/>
              </a:rPr>
              <a:t>02.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F8B774D-3015-074D-BC4A-EAB0452ED3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547" y="1825411"/>
            <a:ext cx="233970" cy="456242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474DDB5-9C8F-9241-8A78-90074C4DE6E4}"/>
              </a:ext>
            </a:extLst>
          </p:cNvPr>
          <p:cNvCxnSpPr>
            <a:cxnSpLocks/>
          </p:cNvCxnSpPr>
          <p:nvPr/>
        </p:nvCxnSpPr>
        <p:spPr>
          <a:xfrm>
            <a:off x="583131" y="6025415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FDE7DFA-5EE9-8446-A882-472DB148F62C}"/>
              </a:ext>
            </a:extLst>
          </p:cNvPr>
          <p:cNvCxnSpPr>
            <a:cxnSpLocks/>
          </p:cNvCxnSpPr>
          <p:nvPr/>
        </p:nvCxnSpPr>
        <p:spPr>
          <a:xfrm>
            <a:off x="583131" y="3128103"/>
            <a:ext cx="110257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9E97B49-64E4-274F-B805-577A1C551EFE}"/>
              </a:ext>
            </a:extLst>
          </p:cNvPr>
          <p:cNvCxnSpPr>
            <a:cxnSpLocks/>
          </p:cNvCxnSpPr>
          <p:nvPr/>
        </p:nvCxnSpPr>
        <p:spPr>
          <a:xfrm>
            <a:off x="801384" y="4751419"/>
            <a:ext cx="6883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8">
            <a:extLst>
              <a:ext uri="{FF2B5EF4-FFF2-40B4-BE49-F238E27FC236}">
                <a16:creationId xmlns:a16="http://schemas.microsoft.com/office/drawing/2014/main" id="{D041FACE-5EF5-4626-978C-344CB4C4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517" y="3281758"/>
            <a:ext cx="4825428" cy="14572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China </a:t>
            </a:r>
            <a:br>
              <a:rPr lang="en-US" dirty="0">
                <a:solidFill>
                  <a:schemeClr val="bg1"/>
                </a:solidFill>
                <a:latin typeface="Montserrat"/>
              </a:rPr>
            </a:br>
            <a:r>
              <a:rPr lang="en-US" dirty="0">
                <a:solidFill>
                  <a:schemeClr val="bg1"/>
                </a:solidFill>
                <a:latin typeface="Montserrat"/>
              </a:rPr>
              <a:t>Market Overview</a:t>
            </a:r>
          </a:p>
        </p:txBody>
      </p:sp>
      <p:sp>
        <p:nvSpPr>
          <p:cNvPr id="3" name="Title 18">
            <a:extLst>
              <a:ext uri="{FF2B5EF4-FFF2-40B4-BE49-F238E27FC236}">
                <a16:creationId xmlns:a16="http://schemas.microsoft.com/office/drawing/2014/main" id="{DCC5E46D-7A7F-80B5-B0A7-D678EB7D68EA}"/>
              </a:ext>
            </a:extLst>
          </p:cNvPr>
          <p:cNvSpPr txBox="1">
            <a:spLocks/>
          </p:cNvSpPr>
          <p:nvPr/>
        </p:nvSpPr>
        <p:spPr>
          <a:xfrm>
            <a:off x="744540" y="4870513"/>
            <a:ext cx="7173172" cy="12190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1400" dirty="0">
                <a:solidFill>
                  <a:schemeClr val="bg1"/>
                </a:solidFill>
                <a:latin typeface="Montserrat"/>
              </a:rPr>
              <a:t>Economy Snapshot 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|</a:t>
            </a:r>
            <a:r>
              <a:rPr lang="nb-NO" sz="1400" dirty="0">
                <a:solidFill>
                  <a:schemeClr val="bg1"/>
                </a:solidFill>
                <a:latin typeface="Montserrat"/>
              </a:rPr>
              <a:t> M&amp;A Translation 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|</a:t>
            </a:r>
            <a:r>
              <a:rPr lang="nb-NO" sz="1400" dirty="0">
                <a:solidFill>
                  <a:schemeClr val="bg1"/>
                </a:solidFill>
                <a:latin typeface="Montserrat"/>
              </a:rPr>
              <a:t> Policy Overview </a:t>
            </a:r>
            <a:r>
              <a:rPr lang="en-GB" sz="1400" dirty="0">
                <a:solidFill>
                  <a:schemeClr val="bg1"/>
                </a:solidFill>
                <a:latin typeface="Montserrat"/>
              </a:rPr>
              <a:t>| Summary</a:t>
            </a:r>
            <a:endParaRPr lang="en-US" sz="14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F460C7F4-1460-648E-DC7A-65C690833337}"/>
              </a:ext>
            </a:extLst>
          </p:cNvPr>
          <p:cNvSpPr txBox="1">
            <a:spLocks/>
          </p:cNvSpPr>
          <p:nvPr/>
        </p:nvSpPr>
        <p:spPr>
          <a:xfrm>
            <a:off x="353659" y="328749"/>
            <a:ext cx="9889676" cy="228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latin typeface="Montserrat" panose="00000500000000000000"/>
                <a:cs typeface="Arial" panose="020B0604020202020204" pitchFamily="34" charset="0"/>
              </a:rPr>
              <a:t>02 </a:t>
            </a:r>
            <a:r>
              <a:rPr lang="en-GB" sz="900" dirty="0">
                <a:latin typeface="Montserrat" panose="00000500000000000000"/>
              </a:rPr>
              <a:t>| China Market Overview | Economy Snapshot |</a:t>
            </a:r>
            <a:endParaRPr lang="en-GB" sz="900" dirty="0">
              <a:latin typeface="Montserrat" panose="0000050000000000000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E36F17-61BF-D8A1-743C-C5B4E085262D}"/>
              </a:ext>
            </a:extLst>
          </p:cNvPr>
          <p:cNvCxnSpPr/>
          <p:nvPr/>
        </p:nvCxnSpPr>
        <p:spPr>
          <a:xfrm>
            <a:off x="10172698" y="292767"/>
            <a:ext cx="0" cy="24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10">
            <a:extLst>
              <a:ext uri="{FF2B5EF4-FFF2-40B4-BE49-F238E27FC236}">
                <a16:creationId xmlns:a16="http://schemas.microsoft.com/office/drawing/2014/main" id="{5B686BDF-BEF8-92BE-F9D9-2F8655B02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899" y="292767"/>
            <a:ext cx="589544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42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EBE1-4F96-4219-887E-A06AE2B2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8" y="6346688"/>
            <a:ext cx="2743200" cy="365125"/>
          </a:xfrm>
        </p:spPr>
        <p:txBody>
          <a:bodyPr/>
          <a:lstStyle/>
          <a:p>
            <a:fld id="{78371CB6-1433-9648-BFBF-799D40359D59}" type="slidenum">
              <a:rPr lang="es-ES_tradnl" smtClean="0"/>
              <a:pPr/>
              <a:t>21</a:t>
            </a:fld>
            <a:endParaRPr lang="es-ES_tradnl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8FD8A48-70AE-63B3-95EB-0B124724030E}"/>
              </a:ext>
            </a:extLst>
          </p:cNvPr>
          <p:cNvSpPr txBox="1">
            <a:spLocks/>
          </p:cNvSpPr>
          <p:nvPr/>
        </p:nvSpPr>
        <p:spPr>
          <a:xfrm>
            <a:off x="601486" y="6041504"/>
            <a:ext cx="5494514" cy="5099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latin typeface="Montserrat" panose="00000500000000000000" pitchFamily="2" charset="0"/>
              </a:rPr>
              <a:t>Source: </a:t>
            </a:r>
            <a:br>
              <a:rPr lang="en-US" sz="800" dirty="0">
                <a:latin typeface="Montserrat" panose="00000500000000000000" pitchFamily="2" charset="0"/>
              </a:rPr>
            </a:br>
            <a:r>
              <a:rPr lang="en-US" sz="800" dirty="0">
                <a:latin typeface="Montserrat" panose="00000500000000000000" pitchFamily="2" charset="0"/>
              </a:rPr>
              <a:t>Household debt to GDP: IMF</a:t>
            </a:r>
            <a:br>
              <a:rPr lang="en-US" sz="800" dirty="0">
                <a:latin typeface="Montserrat" panose="00000500000000000000" pitchFamily="2" charset="0"/>
              </a:rPr>
            </a:br>
            <a:r>
              <a:rPr lang="en-US" sz="800" dirty="0">
                <a:latin typeface="Montserrat" panose="00000500000000000000" pitchFamily="2" charset="0"/>
              </a:rPr>
              <a:t>GDP Growth per Quarter: Statista</a:t>
            </a:r>
            <a:br>
              <a:rPr lang="en-US" sz="800" dirty="0">
                <a:latin typeface="Montserrat" panose="00000500000000000000" pitchFamily="2" charset="0"/>
              </a:rPr>
            </a:br>
            <a:r>
              <a:rPr lang="en-US" sz="800" dirty="0">
                <a:latin typeface="Montserrat" panose="00000500000000000000" pitchFamily="2" charset="0"/>
              </a:rPr>
              <a:t>Unicorns by country: </a:t>
            </a:r>
            <a:r>
              <a:rPr lang="en-US" sz="800" dirty="0" err="1">
                <a:latin typeface="Montserrat" panose="00000500000000000000" pitchFamily="2" charset="0"/>
              </a:rPr>
              <a:t>Traxn</a:t>
            </a:r>
            <a:endParaRPr lang="en-US" sz="800" dirty="0">
              <a:latin typeface="Montserrat" panose="000005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D126D3-1227-21F1-2522-612BAC65EE58}"/>
              </a:ext>
            </a:extLst>
          </p:cNvPr>
          <p:cNvCxnSpPr>
            <a:cxnSpLocks/>
          </p:cNvCxnSpPr>
          <p:nvPr/>
        </p:nvCxnSpPr>
        <p:spPr>
          <a:xfrm>
            <a:off x="791163" y="3798297"/>
            <a:ext cx="10692148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7FCDBA-2CBB-8635-A571-97634C944A9A}"/>
              </a:ext>
            </a:extLst>
          </p:cNvPr>
          <p:cNvCxnSpPr>
            <a:cxnSpLocks/>
          </p:cNvCxnSpPr>
          <p:nvPr/>
        </p:nvCxnSpPr>
        <p:spPr>
          <a:xfrm>
            <a:off x="6461999" y="2393723"/>
            <a:ext cx="30867" cy="3112994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539E892-C185-141C-C326-535E212EA309}"/>
              </a:ext>
            </a:extLst>
          </p:cNvPr>
          <p:cNvSpPr txBox="1"/>
          <p:nvPr/>
        </p:nvSpPr>
        <p:spPr>
          <a:xfrm>
            <a:off x="7484291" y="1966695"/>
            <a:ext cx="307815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Impact of Valuations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DF27132F-4CA9-C1F4-4593-67D2BCC9D4CD}"/>
              </a:ext>
            </a:extLst>
          </p:cNvPr>
          <p:cNvSpPr txBox="1">
            <a:spLocks/>
          </p:cNvSpPr>
          <p:nvPr/>
        </p:nvSpPr>
        <p:spPr>
          <a:xfrm>
            <a:off x="6734310" y="1043542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Europe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132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5DC8D568-C7E9-0162-8D78-6705157910C7}"/>
              </a:ext>
            </a:extLst>
          </p:cNvPr>
          <p:cNvSpPr txBox="1">
            <a:spLocks/>
          </p:cNvSpPr>
          <p:nvPr/>
        </p:nvSpPr>
        <p:spPr>
          <a:xfrm>
            <a:off x="8096227" y="985833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China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219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65C06-8438-2ED6-D9D5-711016760564}"/>
              </a:ext>
            </a:extLst>
          </p:cNvPr>
          <p:cNvSpPr txBox="1"/>
          <p:nvPr/>
        </p:nvSpPr>
        <p:spPr>
          <a:xfrm>
            <a:off x="581218" y="1476935"/>
            <a:ext cx="11021493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50" b="0" i="0" dirty="0">
                <a:effectLst/>
                <a:latin typeface="Montserrat" panose="00000500000000000000" pitchFamily="2" charset="0"/>
              </a:rPr>
              <a:t>China is already the world’s largest economy in terms of GDP adjusted for purchasing power parity (PPP). </a:t>
            </a:r>
            <a:r>
              <a:rPr lang="en-US" altLang="zh-CN" sz="1050" b="1" i="0" dirty="0">
                <a:effectLst/>
                <a:latin typeface="Montserrat" panose="00000500000000000000" pitchFamily="2" charset="0"/>
              </a:rPr>
              <a:t>In H1 2023, China is adding an economy the size of Central America to its GDP. </a:t>
            </a:r>
            <a:endParaRPr lang="zh-CN" altLang="en-US" sz="105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9F8D68C-28B3-2844-DDBC-19D7FE6AE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203" y="2208877"/>
            <a:ext cx="2932517" cy="1567283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61E8FC2B-9AF3-E23C-06E2-78A244996E11}"/>
              </a:ext>
            </a:extLst>
          </p:cNvPr>
          <p:cNvSpPr/>
          <p:nvPr/>
        </p:nvSpPr>
        <p:spPr>
          <a:xfrm>
            <a:off x="9753689" y="2081565"/>
            <a:ext cx="1022704" cy="415499"/>
          </a:xfrm>
          <a:prstGeom prst="ellipse">
            <a:avLst/>
          </a:prstGeom>
          <a:solidFill>
            <a:schemeClr val="tx2">
              <a:alpha val="49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Montserrat" panose="00000500000000000000" pitchFamily="2" charset="0"/>
              </a:rPr>
              <a:t>US</a:t>
            </a:r>
          </a:p>
          <a:p>
            <a:pPr algn="ctr"/>
            <a:r>
              <a:rPr lang="en-US" sz="900" b="1" dirty="0">
                <a:latin typeface="Montserrat" panose="00000500000000000000" pitchFamily="2" charset="0"/>
              </a:rPr>
              <a:t>656</a:t>
            </a:r>
            <a:endParaRPr lang="en-US" sz="1200" b="1" dirty="0">
              <a:latin typeface="Montserrat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C79139-7993-8E2E-B9C6-9C945901FC5D}"/>
              </a:ext>
            </a:extLst>
          </p:cNvPr>
          <p:cNvSpPr/>
          <p:nvPr/>
        </p:nvSpPr>
        <p:spPr>
          <a:xfrm>
            <a:off x="9973630" y="2932636"/>
            <a:ext cx="582822" cy="365124"/>
          </a:xfrm>
          <a:prstGeom prst="ellipse">
            <a:avLst/>
          </a:prstGeom>
          <a:solidFill>
            <a:srgbClr val="B8D9FA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>
                <a:solidFill>
                  <a:schemeClr val="tx1"/>
                </a:solidFill>
                <a:latin typeface="Montserrat" panose="00000500000000000000" pitchFamily="2" charset="0"/>
              </a:rPr>
              <a:t>EU 163</a:t>
            </a:r>
            <a:endParaRPr lang="zh-CN" altLang="en-US" sz="7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039613-E727-8661-7A0B-4C47E41DB5DE}"/>
              </a:ext>
            </a:extLst>
          </p:cNvPr>
          <p:cNvSpPr/>
          <p:nvPr/>
        </p:nvSpPr>
        <p:spPr>
          <a:xfrm>
            <a:off x="9884687" y="2522490"/>
            <a:ext cx="760709" cy="384720"/>
          </a:xfrm>
          <a:prstGeom prst="ellipse">
            <a:avLst/>
          </a:prstGeom>
          <a:solidFill>
            <a:schemeClr val="bg2">
              <a:lumMod val="2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China</a:t>
            </a:r>
          </a:p>
          <a:p>
            <a:pPr algn="ctr"/>
            <a:r>
              <a:rPr lang="en-US" altLang="zh-CN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172</a:t>
            </a:r>
            <a:endParaRPr lang="zh-CN" altLang="en-US" sz="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2538988-830A-6922-3AB8-361537D7DCC3}"/>
              </a:ext>
            </a:extLst>
          </p:cNvPr>
          <p:cNvSpPr/>
          <p:nvPr/>
        </p:nvSpPr>
        <p:spPr>
          <a:xfrm>
            <a:off x="9970634" y="3323186"/>
            <a:ext cx="588814" cy="365124"/>
          </a:xfrm>
          <a:prstGeom prst="ellipse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" b="1" dirty="0">
                <a:solidFill>
                  <a:schemeClr val="bg1"/>
                </a:solidFill>
                <a:latin typeface="Montserrat" panose="00000500000000000000" pitchFamily="2" charset="0"/>
              </a:rPr>
              <a:t>India 118</a:t>
            </a:r>
            <a:endParaRPr lang="zh-CN" altLang="en-US" sz="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AC4B09C-3B4A-304D-8FF6-C336D55B5833}"/>
              </a:ext>
            </a:extLst>
          </p:cNvPr>
          <p:cNvCxnSpPr>
            <a:cxnSpLocks/>
            <a:endCxn id="10" idx="0"/>
          </p:cNvCxnSpPr>
          <p:nvPr/>
        </p:nvCxnSpPr>
        <p:spPr>
          <a:xfrm flipH="1" flipV="1">
            <a:off x="10265041" y="2932636"/>
            <a:ext cx="837155" cy="184639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C687191-9114-7860-0956-C091D3D408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643844"/>
              </p:ext>
            </p:extLst>
          </p:nvPr>
        </p:nvGraphicFramePr>
        <p:xfrm>
          <a:off x="485246" y="3820434"/>
          <a:ext cx="5896011" cy="208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ítulo 4">
            <a:extLst>
              <a:ext uri="{FF2B5EF4-FFF2-40B4-BE49-F238E27FC236}">
                <a16:creationId xmlns:a16="http://schemas.microsoft.com/office/drawing/2014/main" id="{006376C0-62FB-F54D-753E-42DC1CF04CC8}"/>
              </a:ext>
            </a:extLst>
          </p:cNvPr>
          <p:cNvSpPr txBox="1">
            <a:spLocks/>
          </p:cNvSpPr>
          <p:nvPr/>
        </p:nvSpPr>
        <p:spPr>
          <a:xfrm>
            <a:off x="581218" y="651962"/>
            <a:ext cx="9359418" cy="74795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j-ea"/>
                <a:cs typeface="Arial" panose="020B0604020202020204" pitchFamily="34" charset="0"/>
              </a:rPr>
              <a:t>China</a:t>
            </a:r>
          </a:p>
          <a:p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+mj-ea"/>
                <a:cs typeface="Arial" panose="020B0604020202020204" pitchFamily="34" charset="0"/>
              </a:rPr>
              <a:t>Economy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+mj-ea"/>
                <a:cs typeface="Arial" panose="020B0604020202020204" pitchFamily="34" charset="0"/>
              </a:rPr>
              <a:t> Snapshot</a:t>
            </a:r>
            <a:endParaRPr lang="en-GB" dirty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0445FBDA-4E60-2ED9-D7F3-49C78CB09E70}"/>
              </a:ext>
            </a:extLst>
          </p:cNvPr>
          <p:cNvSpPr txBox="1">
            <a:spLocks/>
          </p:cNvSpPr>
          <p:nvPr/>
        </p:nvSpPr>
        <p:spPr>
          <a:xfrm>
            <a:off x="353659" y="328749"/>
            <a:ext cx="9889676" cy="228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latin typeface="Montserrat" panose="00000500000000000000"/>
                <a:cs typeface="Arial" panose="020B0604020202020204" pitchFamily="34" charset="0"/>
              </a:rPr>
              <a:t>02 </a:t>
            </a:r>
            <a:r>
              <a:rPr lang="en-GB" sz="900" dirty="0">
                <a:latin typeface="Montserrat" panose="00000500000000000000"/>
              </a:rPr>
              <a:t>| China Market Overview | </a:t>
            </a:r>
            <a:r>
              <a:rPr lang="en-GB" sz="900" b="1" dirty="0">
                <a:latin typeface="Montserrat" panose="00000500000000000000"/>
              </a:rPr>
              <a:t>Economy Snapshot </a:t>
            </a:r>
            <a:endParaRPr lang="en-GB" sz="900" dirty="0">
              <a:latin typeface="Montserrat" panose="0000050000000000000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0B1B3A-B820-0558-487D-865F6B3E997D}"/>
              </a:ext>
            </a:extLst>
          </p:cNvPr>
          <p:cNvCxnSpPr/>
          <p:nvPr/>
        </p:nvCxnSpPr>
        <p:spPr>
          <a:xfrm>
            <a:off x="10172698" y="292767"/>
            <a:ext cx="0" cy="24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10">
            <a:extLst>
              <a:ext uri="{FF2B5EF4-FFF2-40B4-BE49-F238E27FC236}">
                <a16:creationId xmlns:a16="http://schemas.microsoft.com/office/drawing/2014/main" id="{4FF69BA3-C081-2733-7F83-9FB5B4FB1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899" y="292767"/>
            <a:ext cx="589544" cy="246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C68A70-8F07-D76B-19E2-DEB05EB6A98F}"/>
              </a:ext>
            </a:extLst>
          </p:cNvPr>
          <p:cNvSpPr txBox="1"/>
          <p:nvPr/>
        </p:nvSpPr>
        <p:spPr>
          <a:xfrm>
            <a:off x="6492866" y="3852507"/>
            <a:ext cx="511600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In 2018, China Minted 1 Unicorn per 3.8 Days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D171BD1-3419-F9A4-5739-034CCCB197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4878997"/>
              </p:ext>
            </p:extLst>
          </p:nvPr>
        </p:nvGraphicFramePr>
        <p:xfrm>
          <a:off x="6515589" y="3928680"/>
          <a:ext cx="5070699" cy="2064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56243236-80EE-2B3C-DBB4-2436E0FE1D45}"/>
              </a:ext>
            </a:extLst>
          </p:cNvPr>
          <p:cNvSpPr txBox="1"/>
          <p:nvPr/>
        </p:nvSpPr>
        <p:spPr>
          <a:xfrm>
            <a:off x="749880" y="1943065"/>
            <a:ext cx="511600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An Increasingly Polarized Global Economy</a:t>
            </a:r>
          </a:p>
        </p:txBody>
      </p:sp>
      <p:pic>
        <p:nvPicPr>
          <p:cNvPr id="28" name="Picture 2" descr="Bangladesh to approve Tk 2.63tn development spend, Rooppur plant to get  highest allocation">
            <a:extLst>
              <a:ext uri="{FF2B5EF4-FFF2-40B4-BE49-F238E27FC236}">
                <a16:creationId xmlns:a16="http://schemas.microsoft.com/office/drawing/2014/main" id="{5A464B65-5FF5-8CBD-7660-C87998DA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7" y="2204179"/>
            <a:ext cx="2756541" cy="15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BB81EBDE-EBC3-4FDD-98ED-7A4036E73155}"/>
              </a:ext>
            </a:extLst>
          </p:cNvPr>
          <p:cNvSpPr txBox="1">
            <a:spLocks/>
          </p:cNvSpPr>
          <p:nvPr/>
        </p:nvSpPr>
        <p:spPr>
          <a:xfrm>
            <a:off x="785270" y="3063906"/>
            <a:ext cx="2783818" cy="36509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latin typeface="Montserrat" panose="00000500000000000000" pitchFamily="2" charset="0"/>
              </a:rPr>
              <a:t>April 2023, Bangladeshi transfer to Russia in CNY for nuclear power plant. </a:t>
            </a:r>
          </a:p>
        </p:txBody>
      </p:sp>
      <p:pic>
        <p:nvPicPr>
          <p:cNvPr id="31" name="Picture 4" descr="President Xi Jinping with Crown Prince Mohammed bin Salman on a visit to Saudi Arabia last December">
            <a:extLst>
              <a:ext uri="{FF2B5EF4-FFF2-40B4-BE49-F238E27FC236}">
                <a16:creationId xmlns:a16="http://schemas.microsoft.com/office/drawing/2014/main" id="{0454FCC5-6941-1B98-43DB-BA43B7A98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5241" r="6963"/>
          <a:stretch/>
        </p:blipFill>
        <p:spPr bwMode="auto">
          <a:xfrm>
            <a:off x="3612864" y="2202875"/>
            <a:ext cx="2751219" cy="15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0B62DC72-7ED1-7550-BAA8-3593847684E4}"/>
              </a:ext>
            </a:extLst>
          </p:cNvPr>
          <p:cNvSpPr txBox="1">
            <a:spLocks/>
          </p:cNvSpPr>
          <p:nvPr/>
        </p:nvSpPr>
        <p:spPr>
          <a:xfrm>
            <a:off x="3597439" y="3054940"/>
            <a:ext cx="2783818" cy="36509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latin typeface="Montserrat" panose="00000500000000000000" pitchFamily="2" charset="0"/>
              </a:rPr>
              <a:t>Oil &amp; Gas Settlements in CNY</a:t>
            </a:r>
          </a:p>
        </p:txBody>
      </p:sp>
    </p:spTree>
    <p:extLst>
      <p:ext uri="{BB962C8B-B14F-4D97-AF65-F5344CB8AC3E}">
        <p14:creationId xmlns:p14="http://schemas.microsoft.com/office/powerpoint/2010/main" val="4093168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FAE7147B-8C25-F09B-338D-03CB22F98AB1}"/>
              </a:ext>
            </a:extLst>
          </p:cNvPr>
          <p:cNvSpPr txBox="1"/>
          <p:nvPr/>
        </p:nvSpPr>
        <p:spPr>
          <a:xfrm>
            <a:off x="581218" y="1476935"/>
            <a:ext cx="11021493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50" b="0" i="0" dirty="0">
                <a:effectLst/>
                <a:latin typeface="Montserrat" panose="00000500000000000000" pitchFamily="2" charset="0"/>
              </a:rPr>
              <a:t>The import figures from China to the US indicate a certain degree of </a:t>
            </a:r>
            <a:r>
              <a:rPr lang="en-US" altLang="zh-CN" sz="1050" b="1" i="0" dirty="0">
                <a:effectLst/>
                <a:latin typeface="Montserrat" panose="00000500000000000000" pitchFamily="2" charset="0"/>
              </a:rPr>
              <a:t>decoupling</a:t>
            </a:r>
            <a:r>
              <a:rPr lang="en-US" altLang="zh-CN" sz="1050" b="0" i="0" dirty="0">
                <a:effectLst/>
                <a:latin typeface="Montserrat" panose="00000500000000000000" pitchFamily="2" charset="0"/>
              </a:rPr>
              <a:t>, with </a:t>
            </a:r>
            <a:r>
              <a:rPr lang="en-US" altLang="zh-CN" sz="1050" b="1" i="0" dirty="0">
                <a:effectLst/>
                <a:latin typeface="Montserrat" panose="00000500000000000000" pitchFamily="2" charset="0"/>
              </a:rPr>
              <a:t>new highs </a:t>
            </a:r>
            <a:r>
              <a:rPr lang="en-US" altLang="zh-CN" sz="1050" b="0" i="0" dirty="0">
                <a:effectLst/>
                <a:latin typeface="Montserrat" panose="00000500000000000000" pitchFamily="2" charset="0"/>
              </a:rPr>
              <a:t>particularly evident in areas unaffected by trade war tariffs. Conversely, China is witnessing increased exports to countries participating in the </a:t>
            </a:r>
            <a:r>
              <a:rPr lang="en-US" altLang="zh-CN" sz="1050" b="1" i="0" dirty="0">
                <a:effectLst/>
                <a:latin typeface="Montserrat" panose="00000500000000000000" pitchFamily="2" charset="0"/>
              </a:rPr>
              <a:t>Belt and Road Initiative</a:t>
            </a:r>
            <a:r>
              <a:rPr lang="en-US" altLang="zh-CN" sz="1050" b="0" i="0" dirty="0">
                <a:effectLst/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EBE1-4F96-4219-887E-A06AE2B2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8" y="6346688"/>
            <a:ext cx="2743200" cy="365125"/>
          </a:xfrm>
        </p:spPr>
        <p:txBody>
          <a:bodyPr/>
          <a:lstStyle/>
          <a:p>
            <a:fld id="{78371CB6-1433-9648-BFBF-799D40359D59}" type="slidenum">
              <a:rPr lang="es-ES_tradnl" smtClean="0">
                <a:latin typeface="Montserrat" panose="00000500000000000000" pitchFamily="2" charset="0"/>
              </a:rPr>
              <a:pPr/>
              <a:t>22</a:t>
            </a:fld>
            <a:endParaRPr lang="es-ES_tradnl" dirty="0">
              <a:latin typeface="Montserrat" panose="00000500000000000000" pitchFamily="2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8FD8A48-70AE-63B3-95EB-0B124724030E}"/>
              </a:ext>
            </a:extLst>
          </p:cNvPr>
          <p:cNvSpPr txBox="1">
            <a:spLocks/>
          </p:cNvSpPr>
          <p:nvPr/>
        </p:nvSpPr>
        <p:spPr>
          <a:xfrm>
            <a:off x="601486" y="6041504"/>
            <a:ext cx="5494514" cy="509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latin typeface="Montserrat" panose="00000500000000000000" pitchFamily="2" charset="0"/>
              </a:rPr>
              <a:t>Source: </a:t>
            </a:r>
            <a:br>
              <a:rPr lang="en-US" sz="800" dirty="0">
                <a:latin typeface="Montserrat" panose="00000500000000000000" pitchFamily="2" charset="0"/>
              </a:rPr>
            </a:br>
            <a:r>
              <a:rPr lang="en-US" sz="800" dirty="0">
                <a:latin typeface="Montserrat" panose="00000500000000000000" pitchFamily="2" charset="0"/>
                <a:hlinkClick r:id="rId3"/>
              </a:rPr>
              <a:t>US imports from China are both decoupling and reaching new highs. Here's how. | PIIE</a:t>
            </a:r>
            <a:br>
              <a:rPr lang="en-US" sz="800" dirty="0">
                <a:latin typeface="Montserrat" panose="00000500000000000000" pitchFamily="2" charset="0"/>
              </a:rPr>
            </a:br>
            <a:r>
              <a:rPr lang="en-US" sz="800" dirty="0">
                <a:latin typeface="Montserrat" panose="00000500000000000000" pitchFamily="2" charset="0"/>
              </a:rPr>
              <a:t>China Bureau of Statistics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DF27132F-4CA9-C1F4-4593-67D2BCC9D4CD}"/>
              </a:ext>
            </a:extLst>
          </p:cNvPr>
          <p:cNvSpPr txBox="1">
            <a:spLocks/>
          </p:cNvSpPr>
          <p:nvPr/>
        </p:nvSpPr>
        <p:spPr>
          <a:xfrm>
            <a:off x="6734310" y="1043542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Europe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132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5DC8D568-C7E9-0162-8D78-6705157910C7}"/>
              </a:ext>
            </a:extLst>
          </p:cNvPr>
          <p:cNvSpPr txBox="1">
            <a:spLocks/>
          </p:cNvSpPr>
          <p:nvPr/>
        </p:nvSpPr>
        <p:spPr>
          <a:xfrm>
            <a:off x="8096227" y="985833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China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219</a:t>
            </a: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006376C0-62FB-F54D-753E-42DC1CF04CC8}"/>
              </a:ext>
            </a:extLst>
          </p:cNvPr>
          <p:cNvSpPr txBox="1">
            <a:spLocks/>
          </p:cNvSpPr>
          <p:nvPr/>
        </p:nvSpPr>
        <p:spPr>
          <a:xfrm>
            <a:off x="581218" y="651962"/>
            <a:ext cx="9359418" cy="74795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China</a:t>
            </a:r>
          </a:p>
          <a:p>
            <a:r>
              <a:rPr lang="en-GB" dirty="0">
                <a:solidFill>
                  <a:srgbClr val="FF0000"/>
                </a:solidFill>
                <a:latin typeface="Montserrat" panose="00000500000000000000" pitchFamily="2" charset="0"/>
              </a:rPr>
              <a:t>Decoupling?</a:t>
            </a: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0445FBDA-4E60-2ED9-D7F3-49C78CB09E70}"/>
              </a:ext>
            </a:extLst>
          </p:cNvPr>
          <p:cNvSpPr txBox="1">
            <a:spLocks/>
          </p:cNvSpPr>
          <p:nvPr/>
        </p:nvSpPr>
        <p:spPr>
          <a:xfrm>
            <a:off x="353659" y="328749"/>
            <a:ext cx="9889676" cy="228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latin typeface="Montserrat" panose="00000500000000000000" pitchFamily="2" charset="0"/>
                <a:cs typeface="Arial" panose="020B0604020202020204" pitchFamily="34" charset="0"/>
              </a:rPr>
              <a:t>02 </a:t>
            </a:r>
            <a:r>
              <a:rPr lang="en-GB" sz="900" dirty="0">
                <a:latin typeface="Montserrat" panose="00000500000000000000" pitchFamily="2" charset="0"/>
              </a:rPr>
              <a:t>| China Market Overview | </a:t>
            </a:r>
            <a:r>
              <a:rPr lang="en-GB" sz="900" b="1" dirty="0">
                <a:latin typeface="Montserrat" panose="00000500000000000000" pitchFamily="2" charset="0"/>
              </a:rPr>
              <a:t>Economy Snapshot </a:t>
            </a:r>
            <a:r>
              <a:rPr lang="en-GB" sz="900" dirty="0">
                <a:latin typeface="Montserrat" panose="00000500000000000000" pitchFamily="2" charset="0"/>
              </a:rPr>
              <a:t>| Decoupling?</a:t>
            </a:r>
            <a:endParaRPr lang="en-GB" sz="9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0B1B3A-B820-0558-487D-865F6B3E997D}"/>
              </a:ext>
            </a:extLst>
          </p:cNvPr>
          <p:cNvCxnSpPr/>
          <p:nvPr/>
        </p:nvCxnSpPr>
        <p:spPr>
          <a:xfrm>
            <a:off x="10172698" y="292767"/>
            <a:ext cx="0" cy="24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10">
            <a:extLst>
              <a:ext uri="{FF2B5EF4-FFF2-40B4-BE49-F238E27FC236}">
                <a16:creationId xmlns:a16="http://schemas.microsoft.com/office/drawing/2014/main" id="{4FF69BA3-C081-2733-7F83-9FB5B4FB1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899" y="292767"/>
            <a:ext cx="589544" cy="246888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4229AF6A-C003-26D3-821C-2BD763803E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830606"/>
              </p:ext>
            </p:extLst>
          </p:nvPr>
        </p:nvGraphicFramePr>
        <p:xfrm>
          <a:off x="581218" y="2220064"/>
          <a:ext cx="4939688" cy="3628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6B205B36-A5BE-6578-85C2-5AC3CEF9BCED}"/>
              </a:ext>
            </a:extLst>
          </p:cNvPr>
          <p:cNvSpPr txBox="1"/>
          <p:nvPr/>
        </p:nvSpPr>
        <p:spPr>
          <a:xfrm>
            <a:off x="692451" y="2249966"/>
            <a:ext cx="5116002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000" b="1" dirty="0">
                <a:solidFill>
                  <a:schemeClr val="tx1"/>
                </a:solidFill>
                <a:latin typeface="Montserrat" panose="00000500000000000000" pitchFamily="2" charset="0"/>
              </a:rPr>
              <a:t>US Imports from China by Trade War Tariff (USD billion)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0ECCF73-8BED-B1FB-2CD8-21CE8D783054}"/>
              </a:ext>
            </a:extLst>
          </p:cNvPr>
          <p:cNvCxnSpPr>
            <a:cxnSpLocks/>
          </p:cNvCxnSpPr>
          <p:nvPr/>
        </p:nvCxnSpPr>
        <p:spPr>
          <a:xfrm flipV="1">
            <a:off x="2930569" y="3890091"/>
            <a:ext cx="1951982" cy="43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F881DD1-1BA6-28F0-0DB7-585B46FDAC69}"/>
              </a:ext>
            </a:extLst>
          </p:cNvPr>
          <p:cNvCxnSpPr>
            <a:cxnSpLocks/>
          </p:cNvCxnSpPr>
          <p:nvPr/>
        </p:nvCxnSpPr>
        <p:spPr>
          <a:xfrm flipV="1">
            <a:off x="2766204" y="2688983"/>
            <a:ext cx="2116347" cy="433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6D8F5CC-C301-460F-1208-CB771D0CD5B5}"/>
              </a:ext>
            </a:extLst>
          </p:cNvPr>
          <p:cNvSpPr txBox="1"/>
          <p:nvPr/>
        </p:nvSpPr>
        <p:spPr>
          <a:xfrm>
            <a:off x="4358126" y="3226135"/>
            <a:ext cx="85669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+41%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C76105-DCBF-D6EE-8A05-E0B2B658D407}"/>
              </a:ext>
            </a:extLst>
          </p:cNvPr>
          <p:cNvSpPr/>
          <p:nvPr/>
        </p:nvSpPr>
        <p:spPr>
          <a:xfrm>
            <a:off x="587374" y="1940904"/>
            <a:ext cx="4838641" cy="2902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Intended Results of Trade War - Questionable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F5E8DA-D249-52B9-0CE1-02E7A62977C5}"/>
              </a:ext>
            </a:extLst>
          </p:cNvPr>
          <p:cNvSpPr/>
          <p:nvPr/>
        </p:nvSpPr>
        <p:spPr>
          <a:xfrm>
            <a:off x="5607170" y="1940904"/>
            <a:ext cx="5997456" cy="2902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China Friend-Shoring – Seeks to Consolidate Trade with OBOR Countries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19B71FB-80AC-061B-42BC-57CA820B58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818402"/>
              </p:ext>
            </p:extLst>
          </p:nvPr>
        </p:nvGraphicFramePr>
        <p:xfrm>
          <a:off x="5632138" y="2279621"/>
          <a:ext cx="5978643" cy="356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2657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uge Bridge - Wikipedia">
            <a:extLst>
              <a:ext uri="{FF2B5EF4-FFF2-40B4-BE49-F238E27FC236}">
                <a16:creationId xmlns:a16="http://schemas.microsoft.com/office/drawing/2014/main" id="{AA24FCC5-2209-6DD1-3F6B-B3FA90D5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3" y="4214906"/>
            <a:ext cx="2293802" cy="152920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EBE1-4F96-4219-887E-A06AE2B2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8" y="6346688"/>
            <a:ext cx="2743200" cy="365125"/>
          </a:xfrm>
        </p:spPr>
        <p:txBody>
          <a:bodyPr/>
          <a:lstStyle/>
          <a:p>
            <a:fld id="{78371CB6-1433-9648-BFBF-799D40359D59}" type="slidenum">
              <a:rPr lang="es-ES_tradnl" smtClean="0">
                <a:latin typeface="Montserrat" panose="00000500000000000000" pitchFamily="2" charset="0"/>
              </a:rPr>
              <a:pPr/>
              <a:t>23</a:t>
            </a:fld>
            <a:endParaRPr lang="es-ES_tradnl" dirty="0">
              <a:latin typeface="Montserrat" panose="00000500000000000000" pitchFamily="2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8FD8A48-70AE-63B3-95EB-0B124724030E}"/>
              </a:ext>
            </a:extLst>
          </p:cNvPr>
          <p:cNvSpPr txBox="1">
            <a:spLocks/>
          </p:cNvSpPr>
          <p:nvPr/>
        </p:nvSpPr>
        <p:spPr>
          <a:xfrm>
            <a:off x="601486" y="6041504"/>
            <a:ext cx="5494514" cy="509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latin typeface="Montserrat" panose="00000500000000000000" pitchFamily="2" charset="0"/>
              </a:rPr>
              <a:t>Source: </a:t>
            </a:r>
            <a:br>
              <a:rPr lang="en-US" sz="800" dirty="0">
                <a:latin typeface="Montserrat" panose="00000500000000000000" pitchFamily="2" charset="0"/>
              </a:rPr>
            </a:br>
            <a:r>
              <a:rPr lang="en-US" sz="800" dirty="0">
                <a:latin typeface="Montserrat" panose="00000500000000000000" pitchFamily="2" charset="0"/>
                <a:hlinkClick r:id="rId4"/>
              </a:rPr>
              <a:t>US imports from China are both decoupling and reaching new highs. Here's how. | PIIE</a:t>
            </a:r>
            <a:endParaRPr lang="en-US" sz="800" dirty="0">
              <a:latin typeface="Montserrat" panose="00000500000000000000" pitchFamily="2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DF27132F-4CA9-C1F4-4593-67D2BCC9D4CD}"/>
              </a:ext>
            </a:extLst>
          </p:cNvPr>
          <p:cNvSpPr txBox="1">
            <a:spLocks/>
          </p:cNvSpPr>
          <p:nvPr/>
        </p:nvSpPr>
        <p:spPr>
          <a:xfrm>
            <a:off x="6734310" y="1043542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Europe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132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5DC8D568-C7E9-0162-8D78-6705157910C7}"/>
              </a:ext>
            </a:extLst>
          </p:cNvPr>
          <p:cNvSpPr txBox="1">
            <a:spLocks/>
          </p:cNvSpPr>
          <p:nvPr/>
        </p:nvSpPr>
        <p:spPr>
          <a:xfrm>
            <a:off x="8096227" y="985833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China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219</a:t>
            </a: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006376C0-62FB-F54D-753E-42DC1CF04CC8}"/>
              </a:ext>
            </a:extLst>
          </p:cNvPr>
          <p:cNvSpPr txBox="1">
            <a:spLocks/>
          </p:cNvSpPr>
          <p:nvPr/>
        </p:nvSpPr>
        <p:spPr>
          <a:xfrm>
            <a:off x="581218" y="651962"/>
            <a:ext cx="9359418" cy="74795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China</a:t>
            </a:r>
          </a:p>
          <a:p>
            <a:r>
              <a:rPr lang="en-GB" dirty="0">
                <a:solidFill>
                  <a:srgbClr val="FF0000"/>
                </a:solidFill>
                <a:latin typeface="Montserrat" panose="00000500000000000000" pitchFamily="2" charset="0"/>
              </a:rPr>
              <a:t>Public Debt Causing Concerns</a:t>
            </a: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0445FBDA-4E60-2ED9-D7F3-49C78CB09E70}"/>
              </a:ext>
            </a:extLst>
          </p:cNvPr>
          <p:cNvSpPr txBox="1">
            <a:spLocks/>
          </p:cNvSpPr>
          <p:nvPr/>
        </p:nvSpPr>
        <p:spPr>
          <a:xfrm>
            <a:off x="353659" y="328749"/>
            <a:ext cx="9889676" cy="228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latin typeface="Montserrat" panose="00000500000000000000" pitchFamily="2" charset="0"/>
                <a:cs typeface="Arial" panose="020B0604020202020204" pitchFamily="34" charset="0"/>
              </a:rPr>
              <a:t>02 </a:t>
            </a:r>
            <a:r>
              <a:rPr lang="en-GB" sz="900" dirty="0">
                <a:latin typeface="Montserrat" panose="00000500000000000000" pitchFamily="2" charset="0"/>
              </a:rPr>
              <a:t>| China Market Overview | </a:t>
            </a:r>
            <a:r>
              <a:rPr lang="en-GB" sz="900" b="1" dirty="0">
                <a:latin typeface="Montserrat" panose="00000500000000000000" pitchFamily="2" charset="0"/>
              </a:rPr>
              <a:t>Economy Snapshot </a:t>
            </a:r>
            <a:r>
              <a:rPr lang="en-GB" sz="900" dirty="0">
                <a:latin typeface="Montserrat" panose="00000500000000000000" pitchFamily="2" charset="0"/>
              </a:rPr>
              <a:t>| Public Debt Causing Concerns</a:t>
            </a:r>
            <a:endParaRPr lang="en-GB" sz="9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0B1B3A-B820-0558-487D-865F6B3E997D}"/>
              </a:ext>
            </a:extLst>
          </p:cNvPr>
          <p:cNvCxnSpPr/>
          <p:nvPr/>
        </p:nvCxnSpPr>
        <p:spPr>
          <a:xfrm>
            <a:off x="10172698" y="292767"/>
            <a:ext cx="0" cy="24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10">
            <a:extLst>
              <a:ext uri="{FF2B5EF4-FFF2-40B4-BE49-F238E27FC236}">
                <a16:creationId xmlns:a16="http://schemas.microsoft.com/office/drawing/2014/main" id="{4FF69BA3-C081-2733-7F83-9FB5B4FB1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899" y="292767"/>
            <a:ext cx="589544" cy="24688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A45F6CC-F615-5270-78E1-C7275A4199D3}"/>
              </a:ext>
            </a:extLst>
          </p:cNvPr>
          <p:cNvSpPr txBox="1">
            <a:spLocks/>
          </p:cNvSpPr>
          <p:nvPr/>
        </p:nvSpPr>
        <p:spPr>
          <a:xfrm>
            <a:off x="3258233" y="4281360"/>
            <a:ext cx="2511194" cy="15604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i="1" dirty="0">
                <a:latin typeface="Montserrat" panose="00000500000000000000" pitchFamily="2" charset="0"/>
              </a:rPr>
              <a:t>Guizhou province </a:t>
            </a:r>
            <a:r>
              <a:rPr lang="en-US" sz="1000" dirty="0">
                <a:latin typeface="Montserrat" panose="00000500000000000000" pitchFamily="2" charset="0"/>
              </a:rPr>
              <a:t>stands out as the most heavily indebted region in China, with its financial landscape reflecting a notable complexity. Its GDP-to-debt ratio, currently at </a:t>
            </a:r>
            <a:r>
              <a:rPr lang="en-US" sz="1000" b="1" dirty="0">
                <a:latin typeface="Montserrat" panose="00000500000000000000" pitchFamily="2" charset="0"/>
              </a:rPr>
              <a:t>62%</a:t>
            </a:r>
            <a:r>
              <a:rPr lang="en-US" sz="1000" dirty="0">
                <a:latin typeface="Montserrat" panose="00000500000000000000" pitchFamily="2" charset="0"/>
              </a:rPr>
              <a:t>, paints a picture of substantial fiscal commitments relative to its economic output. Yet, a significant facet of concern lies in the off-balance sheet debt, which might exceed an astonishing </a:t>
            </a:r>
            <a:r>
              <a:rPr lang="en-US" sz="1000" b="1" dirty="0">
                <a:latin typeface="Montserrat" panose="00000500000000000000" pitchFamily="2" charset="0"/>
              </a:rPr>
              <a:t>140%</a:t>
            </a:r>
            <a:r>
              <a:rPr lang="en-US" sz="1000" dirty="0"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52993B21-A3E7-1322-9FFB-C25FFE004D8C}"/>
              </a:ext>
            </a:extLst>
          </p:cNvPr>
          <p:cNvSpPr/>
          <p:nvPr/>
        </p:nvSpPr>
        <p:spPr>
          <a:xfrm>
            <a:off x="711954" y="3231641"/>
            <a:ext cx="2855343" cy="860144"/>
          </a:xfrm>
          <a:prstGeom prst="can">
            <a:avLst>
              <a:gd name="adj" fmla="val 2748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AC41A332-D404-83BF-3B6D-2BB109980260}"/>
              </a:ext>
            </a:extLst>
          </p:cNvPr>
          <p:cNvSpPr/>
          <p:nvPr/>
        </p:nvSpPr>
        <p:spPr>
          <a:xfrm>
            <a:off x="711954" y="2778643"/>
            <a:ext cx="2855343" cy="577247"/>
          </a:xfrm>
          <a:prstGeom prst="can">
            <a:avLst>
              <a:gd name="adj" fmla="val 25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0" name="Cylinder 19">
            <a:extLst>
              <a:ext uri="{FF2B5EF4-FFF2-40B4-BE49-F238E27FC236}">
                <a16:creationId xmlns:a16="http://schemas.microsoft.com/office/drawing/2014/main" id="{EE23B089-6F7F-4AFF-F475-27D152D4EE7A}"/>
              </a:ext>
            </a:extLst>
          </p:cNvPr>
          <p:cNvSpPr/>
          <p:nvPr/>
        </p:nvSpPr>
        <p:spPr>
          <a:xfrm>
            <a:off x="711954" y="2418667"/>
            <a:ext cx="2855343" cy="405336"/>
          </a:xfrm>
          <a:prstGeom prst="can">
            <a:avLst>
              <a:gd name="adj" fmla="val 3989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6A0D51-2D5E-D315-7397-3484B60FB0FC}"/>
              </a:ext>
            </a:extLst>
          </p:cNvPr>
          <p:cNvSpPr txBox="1"/>
          <p:nvPr/>
        </p:nvSpPr>
        <p:spPr>
          <a:xfrm>
            <a:off x="1790121" y="3498336"/>
            <a:ext cx="66450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50%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731F46-EEBC-4E95-A4E9-25B955AF0074}"/>
              </a:ext>
            </a:extLst>
          </p:cNvPr>
          <p:cNvSpPr txBox="1"/>
          <p:nvPr/>
        </p:nvSpPr>
        <p:spPr>
          <a:xfrm>
            <a:off x="1824626" y="2954642"/>
            <a:ext cx="62999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30%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640034-AC23-3043-F6DC-9D93D65FE5B1}"/>
              </a:ext>
            </a:extLst>
          </p:cNvPr>
          <p:cNvSpPr txBox="1"/>
          <p:nvPr/>
        </p:nvSpPr>
        <p:spPr>
          <a:xfrm>
            <a:off x="1807374" y="2582175"/>
            <a:ext cx="66450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20%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52C5B61D-5A85-89DB-28D8-2BBCF6331436}"/>
              </a:ext>
            </a:extLst>
          </p:cNvPr>
          <p:cNvSpPr/>
          <p:nvPr/>
        </p:nvSpPr>
        <p:spPr>
          <a:xfrm rot="10800000">
            <a:off x="3653044" y="3377792"/>
            <a:ext cx="175157" cy="5891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92FB77-0A31-1DE4-C032-3DAD7BDDA2CF}"/>
              </a:ext>
            </a:extLst>
          </p:cNvPr>
          <p:cNvSpPr txBox="1"/>
          <p:nvPr/>
        </p:nvSpPr>
        <p:spPr>
          <a:xfrm>
            <a:off x="3732493" y="3429000"/>
            <a:ext cx="2112046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LGFV Est. 9b USD </a:t>
            </a:r>
            <a:br>
              <a:rPr lang="en-US" sz="1050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1050" dirty="0">
                <a:solidFill>
                  <a:schemeClr val="tx1"/>
                </a:solidFill>
                <a:latin typeface="Montserrat" panose="00000500000000000000" pitchFamily="2" charset="0"/>
              </a:rPr>
              <a:t>(9% maturity this year)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D0A111-FB04-ED04-F6E2-0565CCA02242}"/>
              </a:ext>
            </a:extLst>
          </p:cNvPr>
          <p:cNvSpPr/>
          <p:nvPr/>
        </p:nvSpPr>
        <p:spPr>
          <a:xfrm>
            <a:off x="601486" y="1970396"/>
            <a:ext cx="5255850" cy="347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Local Government Debt - LGFVs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C163EE-8E61-F49A-3082-507F6724AF68}"/>
              </a:ext>
            </a:extLst>
          </p:cNvPr>
          <p:cNvSpPr/>
          <p:nvPr/>
        </p:nvSpPr>
        <p:spPr>
          <a:xfrm>
            <a:off x="6009736" y="1966808"/>
            <a:ext cx="5599132" cy="347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Local Government Land Revenue Declining</a:t>
            </a: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F1B4AB62-64E7-AC81-2EC3-AB7BB0C854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950437"/>
              </p:ext>
            </p:extLst>
          </p:nvPr>
        </p:nvGraphicFramePr>
        <p:xfrm>
          <a:off x="6009736" y="2412525"/>
          <a:ext cx="5599131" cy="362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0" name="Subtitle 2">
            <a:extLst>
              <a:ext uri="{FF2B5EF4-FFF2-40B4-BE49-F238E27FC236}">
                <a16:creationId xmlns:a16="http://schemas.microsoft.com/office/drawing/2014/main" id="{68C20EF9-11BF-5973-27F3-41C237F0C79B}"/>
              </a:ext>
            </a:extLst>
          </p:cNvPr>
          <p:cNvSpPr txBox="1">
            <a:spLocks/>
          </p:cNvSpPr>
          <p:nvPr/>
        </p:nvSpPr>
        <p:spPr>
          <a:xfrm>
            <a:off x="5769427" y="5482824"/>
            <a:ext cx="2326800" cy="215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latin typeface="Montserrat" panose="00000500000000000000" pitchFamily="2" charset="0"/>
              </a:rPr>
              <a:t>CNY trillion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C468A290-3F48-372C-11E2-DAA5CC714F1F}"/>
              </a:ext>
            </a:extLst>
          </p:cNvPr>
          <p:cNvSpPr txBox="1">
            <a:spLocks/>
          </p:cNvSpPr>
          <p:nvPr/>
        </p:nvSpPr>
        <p:spPr>
          <a:xfrm>
            <a:off x="11253946" y="3349611"/>
            <a:ext cx="2205103" cy="215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b="1" dirty="0">
                <a:latin typeface="Montserrat" panose="00000500000000000000" pitchFamily="2" charset="0"/>
              </a:rPr>
              <a:t>30%</a:t>
            </a: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ECE1C8FA-5F81-FD43-C086-668B3C8281FD}"/>
              </a:ext>
            </a:extLst>
          </p:cNvPr>
          <p:cNvSpPr/>
          <p:nvPr/>
        </p:nvSpPr>
        <p:spPr>
          <a:xfrm rot="10800000">
            <a:off x="11197086" y="3125457"/>
            <a:ext cx="113720" cy="64987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DD23DCD3-9134-F984-86F5-C4CDAFBFD28C}"/>
              </a:ext>
            </a:extLst>
          </p:cNvPr>
          <p:cNvSpPr txBox="1">
            <a:spLocks/>
          </p:cNvSpPr>
          <p:nvPr/>
        </p:nvSpPr>
        <p:spPr>
          <a:xfrm>
            <a:off x="10172698" y="3273452"/>
            <a:ext cx="2205103" cy="215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b="1" dirty="0">
                <a:latin typeface="Montserrat" panose="00000500000000000000" pitchFamily="2" charset="0"/>
              </a:rPr>
              <a:t>37.8%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7643208D-6D2A-0D5E-BAFD-AA17B5955BB7}"/>
              </a:ext>
            </a:extLst>
          </p:cNvPr>
          <p:cNvSpPr/>
          <p:nvPr/>
        </p:nvSpPr>
        <p:spPr>
          <a:xfrm rot="10800000">
            <a:off x="10115838" y="3049297"/>
            <a:ext cx="113720" cy="8413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42A062-7221-9AB7-B33A-F116101CDBAB}"/>
              </a:ext>
            </a:extLst>
          </p:cNvPr>
          <p:cNvSpPr txBox="1"/>
          <p:nvPr/>
        </p:nvSpPr>
        <p:spPr>
          <a:xfrm>
            <a:off x="3732493" y="2961796"/>
            <a:ext cx="2112046" cy="25391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Local</a:t>
            </a:r>
            <a:endParaRPr lang="en-US" sz="105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048B88-C568-D0ED-99F2-312D5F510D12}"/>
              </a:ext>
            </a:extLst>
          </p:cNvPr>
          <p:cNvSpPr txBox="1"/>
          <p:nvPr/>
        </p:nvSpPr>
        <p:spPr>
          <a:xfrm>
            <a:off x="3732493" y="2494592"/>
            <a:ext cx="2112046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Central Government</a:t>
            </a:r>
            <a:endParaRPr lang="en-US" sz="105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569B4C5-71EA-84FF-719B-B986BCD8481E}"/>
              </a:ext>
            </a:extLst>
          </p:cNvPr>
          <p:cNvSpPr txBox="1"/>
          <p:nvPr/>
        </p:nvSpPr>
        <p:spPr>
          <a:xfrm>
            <a:off x="581218" y="1476935"/>
            <a:ext cx="11021493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50" b="1" i="0" dirty="0">
                <a:effectLst/>
                <a:latin typeface="Montserrat" panose="00000500000000000000" pitchFamily="2" charset="0"/>
              </a:rPr>
              <a:t>China’s infrastructure spending and COVID-19 response </a:t>
            </a:r>
            <a:r>
              <a:rPr lang="en-US" altLang="zh-CN" sz="1050" b="0" i="0" dirty="0">
                <a:effectLst/>
                <a:latin typeface="Montserrat" panose="00000500000000000000" pitchFamily="2" charset="0"/>
              </a:rPr>
              <a:t>have resulted in notable levels of debt accumulation within local governments,  concurrently introducing fiscal challenges that need to be addressed for sustained financial health. </a:t>
            </a:r>
            <a:endParaRPr lang="zh-CN" altLang="en-US" sz="105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98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EBE1-4F96-4219-887E-A06AE2B2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8" y="6346688"/>
            <a:ext cx="2743200" cy="365125"/>
          </a:xfrm>
        </p:spPr>
        <p:txBody>
          <a:bodyPr/>
          <a:lstStyle/>
          <a:p>
            <a:fld id="{78371CB6-1433-9648-BFBF-799D40359D59}" type="slidenum">
              <a:rPr lang="es-ES_tradnl" smtClean="0"/>
              <a:pPr/>
              <a:t>24</a:t>
            </a:fld>
            <a:endParaRPr lang="es-ES_tradnl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8FD8A48-70AE-63B3-95EB-0B124724030E}"/>
              </a:ext>
            </a:extLst>
          </p:cNvPr>
          <p:cNvSpPr txBox="1">
            <a:spLocks/>
          </p:cNvSpPr>
          <p:nvPr/>
        </p:nvSpPr>
        <p:spPr>
          <a:xfrm>
            <a:off x="601486" y="6041504"/>
            <a:ext cx="5494514" cy="509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latin typeface="Montserrat" panose="00000500000000000000" pitchFamily="2" charset="0"/>
              </a:rPr>
              <a:t>Source: </a:t>
            </a:r>
            <a:br>
              <a:rPr lang="en-US" sz="800">
                <a:latin typeface="Montserrat" panose="00000500000000000000" pitchFamily="2" charset="0"/>
              </a:rPr>
            </a:br>
            <a:r>
              <a:rPr lang="en-US" sz="800">
                <a:hlinkClick r:id="rId3"/>
              </a:rPr>
              <a:t>Investment in Real Estate Development from January to July 2023 (stats.gov.cn)</a:t>
            </a:r>
            <a:r>
              <a:rPr lang="en-US" sz="800"/>
              <a:t>  </a:t>
            </a:r>
            <a:endParaRPr lang="en-US" sz="800" dirty="0">
              <a:latin typeface="Montserrat" panose="00000500000000000000" pitchFamily="2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DF27132F-4CA9-C1F4-4593-67D2BCC9D4CD}"/>
              </a:ext>
            </a:extLst>
          </p:cNvPr>
          <p:cNvSpPr txBox="1">
            <a:spLocks/>
          </p:cNvSpPr>
          <p:nvPr/>
        </p:nvSpPr>
        <p:spPr>
          <a:xfrm>
            <a:off x="6734310" y="1043542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Europe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132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5DC8D568-C7E9-0162-8D78-6705157910C7}"/>
              </a:ext>
            </a:extLst>
          </p:cNvPr>
          <p:cNvSpPr txBox="1">
            <a:spLocks/>
          </p:cNvSpPr>
          <p:nvPr/>
        </p:nvSpPr>
        <p:spPr>
          <a:xfrm>
            <a:off x="8096227" y="985833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China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219</a:t>
            </a: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006376C0-62FB-F54D-753E-42DC1CF04CC8}"/>
              </a:ext>
            </a:extLst>
          </p:cNvPr>
          <p:cNvSpPr txBox="1">
            <a:spLocks/>
          </p:cNvSpPr>
          <p:nvPr/>
        </p:nvSpPr>
        <p:spPr>
          <a:xfrm>
            <a:off x="534838" y="651962"/>
            <a:ext cx="9405798" cy="74795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j-ea"/>
                <a:cs typeface="Arial" panose="020B0604020202020204" pitchFamily="34" charset="0"/>
              </a:rPr>
              <a:t>China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Arial" panose="020B0604020202020204" pitchFamily="34" charset="0"/>
              </a:rPr>
              <a:t>An Immediate Crisis?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0445FBDA-4E60-2ED9-D7F3-49C78CB09E70}"/>
              </a:ext>
            </a:extLst>
          </p:cNvPr>
          <p:cNvSpPr txBox="1">
            <a:spLocks/>
          </p:cNvSpPr>
          <p:nvPr/>
        </p:nvSpPr>
        <p:spPr>
          <a:xfrm>
            <a:off x="353659" y="328749"/>
            <a:ext cx="9889676" cy="228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latin typeface="Montserrat" panose="00000500000000000000"/>
                <a:cs typeface="Arial" panose="020B0604020202020204" pitchFamily="34" charset="0"/>
              </a:rPr>
              <a:t>02 </a:t>
            </a:r>
            <a:r>
              <a:rPr lang="en-GB" sz="900" dirty="0">
                <a:latin typeface="Montserrat" panose="00000500000000000000"/>
              </a:rPr>
              <a:t>| China Market Overview | </a:t>
            </a:r>
            <a:r>
              <a:rPr lang="en-GB" sz="900" b="1" dirty="0">
                <a:latin typeface="Montserrat" panose="00000500000000000000"/>
              </a:rPr>
              <a:t>Economy Snapshot </a:t>
            </a:r>
            <a:r>
              <a:rPr lang="en-GB" sz="900" dirty="0">
                <a:latin typeface="Montserrat" panose="00000500000000000000"/>
              </a:rPr>
              <a:t>| An Immediate Crisis?</a:t>
            </a:r>
            <a:endParaRPr lang="en-GB" sz="900" dirty="0">
              <a:latin typeface="Montserrat" panose="0000050000000000000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0B1B3A-B820-0558-487D-865F6B3E997D}"/>
              </a:ext>
            </a:extLst>
          </p:cNvPr>
          <p:cNvCxnSpPr/>
          <p:nvPr/>
        </p:nvCxnSpPr>
        <p:spPr>
          <a:xfrm>
            <a:off x="10172698" y="292767"/>
            <a:ext cx="0" cy="24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10">
            <a:extLst>
              <a:ext uri="{FF2B5EF4-FFF2-40B4-BE49-F238E27FC236}">
                <a16:creationId xmlns:a16="http://schemas.microsoft.com/office/drawing/2014/main" id="{4FF69BA3-C081-2733-7F83-9FB5B4FB1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899" y="292767"/>
            <a:ext cx="589544" cy="2468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881FD6-0DE6-1248-34B6-B878C9B4AE43}"/>
              </a:ext>
            </a:extLst>
          </p:cNvPr>
          <p:cNvSpPr/>
          <p:nvPr/>
        </p:nvSpPr>
        <p:spPr>
          <a:xfrm>
            <a:off x="581216" y="1399920"/>
            <a:ext cx="4204741" cy="347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New Property Developments on Hold (YoY Comp.)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C10FBCA-B7DF-AEA2-2D48-DFCB6F8F4B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729238"/>
              </p:ext>
            </p:extLst>
          </p:nvPr>
        </p:nvGraphicFramePr>
        <p:xfrm>
          <a:off x="581215" y="1747370"/>
          <a:ext cx="4204741" cy="266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9A7489C-FEC7-F91D-C06D-053BA6356C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244253"/>
              </p:ext>
            </p:extLst>
          </p:nvPr>
        </p:nvGraphicFramePr>
        <p:xfrm>
          <a:off x="4860758" y="1890525"/>
          <a:ext cx="6736820" cy="2246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A45362F8-F484-EA62-F0A9-17B9BED38A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140537"/>
              </p:ext>
            </p:extLst>
          </p:nvPr>
        </p:nvGraphicFramePr>
        <p:xfrm>
          <a:off x="5043638" y="4136576"/>
          <a:ext cx="6546875" cy="1937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EFB8B90-FEC5-A46E-0630-5B5BB694AD64}"/>
              </a:ext>
            </a:extLst>
          </p:cNvPr>
          <p:cNvSpPr txBox="1"/>
          <p:nvPr/>
        </p:nvSpPr>
        <p:spPr>
          <a:xfrm>
            <a:off x="5728703" y="4042874"/>
            <a:ext cx="511600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Growing Deposits Rate</a:t>
            </a:r>
          </a:p>
        </p:txBody>
      </p:sp>
      <p:pic>
        <p:nvPicPr>
          <p:cNvPr id="23" name="Picture 4" descr="Chinese wealth management firm stiffs big investors - Asia Times">
            <a:extLst>
              <a:ext uri="{FF2B5EF4-FFF2-40B4-BE49-F238E27FC236}">
                <a16:creationId xmlns:a16="http://schemas.microsoft.com/office/drawing/2014/main" id="{0F066783-DCCB-F4AE-5493-696C63EF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6" y="4761025"/>
            <a:ext cx="1850959" cy="123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9BFE120-5AF0-11B1-6EF7-A5CF96845EF0}"/>
              </a:ext>
            </a:extLst>
          </p:cNvPr>
          <p:cNvSpPr/>
          <p:nvPr/>
        </p:nvSpPr>
        <p:spPr>
          <a:xfrm>
            <a:off x="581214" y="4383389"/>
            <a:ext cx="4204741" cy="347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Local Developers &amp; Lenders Causing Concerns</a:t>
            </a:r>
          </a:p>
        </p:txBody>
      </p:sp>
      <p:pic>
        <p:nvPicPr>
          <p:cNvPr id="3080" name="Picture 8" descr="China's property giant Evergrande files for bankruptcy, Country Garden  looking at USD 7.6 billion loss">
            <a:extLst>
              <a:ext uri="{FF2B5EF4-FFF2-40B4-BE49-F238E27FC236}">
                <a16:creationId xmlns:a16="http://schemas.microsoft.com/office/drawing/2014/main" id="{3AB5DABA-D7F3-B059-592E-9A4771AB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94" y="4757875"/>
            <a:ext cx="2166397" cy="12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6FC33D8-9274-2814-217A-7BC60E5C40B1}"/>
              </a:ext>
            </a:extLst>
          </p:cNvPr>
          <p:cNvSpPr/>
          <p:nvPr/>
        </p:nvSpPr>
        <p:spPr>
          <a:xfrm>
            <a:off x="4975832" y="1398289"/>
            <a:ext cx="6614682" cy="347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Households Remains Relatively Robust</a:t>
            </a:r>
          </a:p>
        </p:txBody>
      </p:sp>
    </p:spTree>
    <p:extLst>
      <p:ext uri="{BB962C8B-B14F-4D97-AF65-F5344CB8AC3E}">
        <p14:creationId xmlns:p14="http://schemas.microsoft.com/office/powerpoint/2010/main" val="782280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03A9FF3-D3AC-BB3F-E4C1-A58E81E4323F}"/>
              </a:ext>
            </a:extLst>
          </p:cNvPr>
          <p:cNvSpPr/>
          <p:nvPr/>
        </p:nvSpPr>
        <p:spPr>
          <a:xfrm>
            <a:off x="5656952" y="2373242"/>
            <a:ext cx="247338" cy="32951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EBE1-4F96-4219-887E-A06AE2B2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5668" y="6346688"/>
            <a:ext cx="2743200" cy="365125"/>
          </a:xfrm>
        </p:spPr>
        <p:txBody>
          <a:bodyPr/>
          <a:lstStyle/>
          <a:p>
            <a:fld id="{78371CB6-1433-9648-BFBF-799D40359D59}" type="slidenum">
              <a:rPr lang="es-ES_tradnl" smtClean="0">
                <a:latin typeface="Montserrat" panose="00000500000000000000" pitchFamily="2" charset="0"/>
              </a:rPr>
              <a:pPr/>
              <a:t>25</a:t>
            </a:fld>
            <a:endParaRPr lang="es-ES_tradnl" dirty="0">
              <a:latin typeface="Montserrat" panose="00000500000000000000" pitchFamily="2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8FD8A48-70AE-63B3-95EB-0B124724030E}"/>
              </a:ext>
            </a:extLst>
          </p:cNvPr>
          <p:cNvSpPr txBox="1">
            <a:spLocks/>
          </p:cNvSpPr>
          <p:nvPr/>
        </p:nvSpPr>
        <p:spPr>
          <a:xfrm>
            <a:off x="601486" y="6041504"/>
            <a:ext cx="5494514" cy="5099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latin typeface="Montserrat" panose="00000500000000000000" pitchFamily="2" charset="0"/>
              </a:rPr>
              <a:t>Source: </a:t>
            </a:r>
            <a:br>
              <a:rPr lang="en-US" sz="800" dirty="0">
                <a:latin typeface="Montserrat" panose="00000500000000000000" pitchFamily="2" charset="0"/>
              </a:rPr>
            </a:br>
            <a:r>
              <a:rPr lang="en-US" sz="800" dirty="0">
                <a:latin typeface="Montserrat" panose="00000500000000000000" pitchFamily="2" charset="0"/>
              </a:rPr>
              <a:t>Fortune Magazine 1932</a:t>
            </a:r>
            <a:br>
              <a:rPr lang="en-US" sz="800" dirty="0">
                <a:latin typeface="Montserrat" panose="00000500000000000000" pitchFamily="2" charset="0"/>
              </a:rPr>
            </a:br>
            <a:r>
              <a:rPr lang="en-US" sz="800" dirty="0">
                <a:latin typeface="Montserrat" panose="00000500000000000000" pitchFamily="2" charset="0"/>
                <a:hlinkClick r:id="rId3"/>
              </a:rPr>
              <a:t>https://www.businessinsider.com/the-chinese-real-estate-bubble-is-the-most-obvious-bubble-ever-2010-1#there-are-also-demographic-factors-6</a:t>
            </a:r>
            <a:r>
              <a:rPr lang="en-US" sz="800" dirty="0">
                <a:latin typeface="Montserrat" panose="00000500000000000000" pitchFamily="2" charset="0"/>
              </a:rPr>
              <a:t> </a:t>
            </a:r>
          </a:p>
          <a:p>
            <a:pPr algn="l"/>
            <a:endParaRPr lang="en-US" sz="800" dirty="0">
              <a:latin typeface="Montserrat" panose="00000500000000000000" pitchFamily="2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DF27132F-4CA9-C1F4-4593-67D2BCC9D4CD}"/>
              </a:ext>
            </a:extLst>
          </p:cNvPr>
          <p:cNvSpPr txBox="1">
            <a:spLocks/>
          </p:cNvSpPr>
          <p:nvPr/>
        </p:nvSpPr>
        <p:spPr>
          <a:xfrm>
            <a:off x="6734310" y="1043542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Europe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132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5DC8D568-C7E9-0162-8D78-6705157910C7}"/>
              </a:ext>
            </a:extLst>
          </p:cNvPr>
          <p:cNvSpPr txBox="1">
            <a:spLocks/>
          </p:cNvSpPr>
          <p:nvPr/>
        </p:nvSpPr>
        <p:spPr>
          <a:xfrm>
            <a:off x="8096227" y="985833"/>
            <a:ext cx="665204" cy="551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China</a:t>
            </a:r>
            <a:b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800" b="1" dirty="0">
                <a:solidFill>
                  <a:schemeClr val="bg1"/>
                </a:solidFill>
                <a:latin typeface="Montserrat" panose="00000500000000000000" pitchFamily="2" charset="0"/>
              </a:rPr>
              <a:t>219</a:t>
            </a: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006376C0-62FB-F54D-753E-42DC1CF04CC8}"/>
              </a:ext>
            </a:extLst>
          </p:cNvPr>
          <p:cNvSpPr txBox="1">
            <a:spLocks/>
          </p:cNvSpPr>
          <p:nvPr/>
        </p:nvSpPr>
        <p:spPr>
          <a:xfrm>
            <a:off x="581218" y="651962"/>
            <a:ext cx="9359418" cy="74795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China</a:t>
            </a:r>
          </a:p>
          <a:p>
            <a:r>
              <a:rPr lang="en-GB" dirty="0">
                <a:solidFill>
                  <a:srgbClr val="FF0000"/>
                </a:solidFill>
                <a:latin typeface="Montserrat" panose="00000500000000000000" pitchFamily="2" charset="0"/>
              </a:rPr>
              <a:t>Historic Real Estate Bubbles</a:t>
            </a: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0445FBDA-4E60-2ED9-D7F3-49C78CB09E70}"/>
              </a:ext>
            </a:extLst>
          </p:cNvPr>
          <p:cNvSpPr txBox="1">
            <a:spLocks/>
          </p:cNvSpPr>
          <p:nvPr/>
        </p:nvSpPr>
        <p:spPr>
          <a:xfrm>
            <a:off x="353659" y="328749"/>
            <a:ext cx="9889676" cy="228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latin typeface="Montserrat" panose="00000500000000000000" pitchFamily="2" charset="0"/>
                <a:cs typeface="Arial" panose="020B0604020202020204" pitchFamily="34" charset="0"/>
              </a:rPr>
              <a:t>02 </a:t>
            </a:r>
            <a:r>
              <a:rPr lang="en-GB" sz="900" dirty="0">
                <a:latin typeface="Montserrat" panose="00000500000000000000" pitchFamily="2" charset="0"/>
              </a:rPr>
              <a:t>| China Market Overview | </a:t>
            </a:r>
            <a:r>
              <a:rPr lang="en-GB" sz="900" b="1" dirty="0">
                <a:latin typeface="Montserrat" panose="00000500000000000000" pitchFamily="2" charset="0"/>
              </a:rPr>
              <a:t>Economy Snapshot </a:t>
            </a:r>
            <a:r>
              <a:rPr lang="en-GB" sz="900" dirty="0">
                <a:latin typeface="Montserrat" panose="00000500000000000000" pitchFamily="2" charset="0"/>
              </a:rPr>
              <a:t>| Historic Real Estate Bubbles</a:t>
            </a:r>
            <a:endParaRPr lang="en-GB" sz="9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0B1B3A-B820-0558-487D-865F6B3E997D}"/>
              </a:ext>
            </a:extLst>
          </p:cNvPr>
          <p:cNvCxnSpPr/>
          <p:nvPr/>
        </p:nvCxnSpPr>
        <p:spPr>
          <a:xfrm>
            <a:off x="10172698" y="292767"/>
            <a:ext cx="0" cy="24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10">
            <a:extLst>
              <a:ext uri="{FF2B5EF4-FFF2-40B4-BE49-F238E27FC236}">
                <a16:creationId xmlns:a16="http://schemas.microsoft.com/office/drawing/2014/main" id="{4FF69BA3-C081-2733-7F83-9FB5B4FB1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899" y="292767"/>
            <a:ext cx="589544" cy="246888"/>
          </a:xfrm>
          <a:prstGeom prst="rect">
            <a:avLst/>
          </a:prstGeom>
        </p:spPr>
      </p:pic>
      <p:pic>
        <p:nvPicPr>
          <p:cNvPr id="5122" name="Picture 2" descr="Sassoon House - Cathay Hotel | Virtual Shanghai">
            <a:extLst>
              <a:ext uri="{FF2B5EF4-FFF2-40B4-BE49-F238E27FC236}">
                <a16:creationId xmlns:a16="http://schemas.microsoft.com/office/drawing/2014/main" id="{E1439872-1D33-AA89-6B90-7E78F74D0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b="10754"/>
          <a:stretch/>
        </p:blipFill>
        <p:spPr bwMode="auto">
          <a:xfrm>
            <a:off x="3726534" y="2143212"/>
            <a:ext cx="1616289" cy="151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DC7C33-C2A3-E122-5DF7-915A494EE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17" y="2143212"/>
            <a:ext cx="3042265" cy="3785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66DC5-24B9-C89B-72FA-FF666A91C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325" y="3687924"/>
            <a:ext cx="1618498" cy="22405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D2D2EC-9087-A3DC-7C62-D864B0BD6A08}"/>
              </a:ext>
            </a:extLst>
          </p:cNvPr>
          <p:cNvSpPr/>
          <p:nvPr/>
        </p:nvSpPr>
        <p:spPr>
          <a:xfrm>
            <a:off x="5585099" y="2300969"/>
            <a:ext cx="247338" cy="3295157"/>
          </a:xfrm>
          <a:prstGeom prst="rect">
            <a:avLst/>
          </a:prstGeom>
          <a:solidFill>
            <a:srgbClr val="EC776E"/>
          </a:solidFill>
          <a:ln>
            <a:solidFill>
              <a:srgbClr val="EC77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pic>
        <p:nvPicPr>
          <p:cNvPr id="5124" name="Picture 4" descr="Shanghai's 26-year mega-city transformation captured">
            <a:extLst>
              <a:ext uri="{FF2B5EF4-FFF2-40B4-BE49-F238E27FC236}">
                <a16:creationId xmlns:a16="http://schemas.microsoft.com/office/drawing/2014/main" id="{58AB3919-DAEE-FF48-F22B-EA1850ACF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3642" r="3064" b="5657"/>
          <a:stretch/>
        </p:blipFill>
        <p:spPr bwMode="auto">
          <a:xfrm>
            <a:off x="6209408" y="2143212"/>
            <a:ext cx="5347875" cy="385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648F0F9-DAA1-629E-79E3-B481E1B3A311}"/>
              </a:ext>
            </a:extLst>
          </p:cNvPr>
          <p:cNvSpPr/>
          <p:nvPr/>
        </p:nvSpPr>
        <p:spPr>
          <a:xfrm>
            <a:off x="921895" y="3578318"/>
            <a:ext cx="4204741" cy="347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Shanghai 1930s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CD13F-DA00-80BD-3F92-477A7830E243}"/>
              </a:ext>
            </a:extLst>
          </p:cNvPr>
          <p:cNvSpPr/>
          <p:nvPr/>
        </p:nvSpPr>
        <p:spPr>
          <a:xfrm>
            <a:off x="6770875" y="3578317"/>
            <a:ext cx="4204741" cy="347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Shanghai 1990s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58FD82-C413-C87C-FF11-C097781B646A}"/>
              </a:ext>
            </a:extLst>
          </p:cNvPr>
          <p:cNvSpPr txBox="1"/>
          <p:nvPr/>
        </p:nvSpPr>
        <p:spPr>
          <a:xfrm>
            <a:off x="587374" y="1376556"/>
            <a:ext cx="1102149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050" b="1" dirty="0">
                <a:latin typeface="Montserrat" panose="00000500000000000000" pitchFamily="2" charset="0"/>
              </a:rPr>
              <a:t>“Why Shanghai Is The Most Obvious Real Estate Bubble Ever” - </a:t>
            </a:r>
            <a:r>
              <a:rPr lang="en-US" sz="1050" b="0" i="1" dirty="0">
                <a:effectLst/>
                <a:latin typeface="Montserrat" panose="00000500000000000000" pitchFamily="2" charset="0"/>
              </a:rPr>
              <a:t>“One clear clue (regarding the rising real estate prices in China) is that the average price-to-income ratio in Beijing has reached 27:1, five times the world average, according to data from the Bureau of Statistics of the Beijing Municipality. In addition, the average price-to-rent ratio neared 500:1 in the city, far above the international alarm threshold of 300:1, which sends out a clear signal that the foundation of the real estate boom is losing stability.” </a:t>
            </a:r>
            <a:r>
              <a:rPr lang="en-US" sz="1050" b="1" i="1" dirty="0">
                <a:effectLst/>
                <a:latin typeface="Montserrat" panose="00000500000000000000" pitchFamily="2" charset="0"/>
              </a:rPr>
              <a:t>– Business Insider 2010</a:t>
            </a:r>
            <a:endParaRPr lang="zh-CN" altLang="en-US" sz="105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12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3BEEB7C-2301-DEFB-4268-385E204FB8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285487"/>
              </p:ext>
            </p:extLst>
          </p:nvPr>
        </p:nvGraphicFramePr>
        <p:xfrm>
          <a:off x="583130" y="1988245"/>
          <a:ext cx="6628554" cy="3995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Picture 2" descr="FactSet | Integrated Financial Data and Software Solutions for Investment  Professionals">
            <a:extLst>
              <a:ext uri="{FF2B5EF4-FFF2-40B4-BE49-F238E27FC236}">
                <a16:creationId xmlns:a16="http://schemas.microsoft.com/office/drawing/2014/main" id="{8BA929C4-EBFA-81FB-7D15-363712D5A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40" y="5814362"/>
            <a:ext cx="531158" cy="1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octors, nurses stay at their posts in Wuhan | Nation | China Daily">
            <a:extLst>
              <a:ext uri="{FF2B5EF4-FFF2-40B4-BE49-F238E27FC236}">
                <a16:creationId xmlns:a16="http://schemas.microsoft.com/office/drawing/2014/main" id="{98501FDA-22E4-2276-0B56-9D1BE41E8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0203" y="3799889"/>
            <a:ext cx="674538" cy="6148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36611EC8-8FA1-75CF-1500-61F0A733C95C}"/>
              </a:ext>
            </a:extLst>
          </p:cNvPr>
          <p:cNvSpPr txBox="1">
            <a:spLocks/>
          </p:cNvSpPr>
          <p:nvPr/>
        </p:nvSpPr>
        <p:spPr>
          <a:xfrm>
            <a:off x="4177422" y="4246018"/>
            <a:ext cx="800100" cy="187442"/>
          </a:xfrm>
          <a:prstGeom prst="rect">
            <a:avLst/>
          </a:prstGeom>
          <a:solidFill>
            <a:schemeClr val="bg1"/>
          </a:solidFill>
          <a:ln>
            <a:solidFill>
              <a:srgbClr val="EC776E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Covid-19</a:t>
            </a:r>
          </a:p>
        </p:txBody>
      </p:sp>
      <p:pic>
        <p:nvPicPr>
          <p:cNvPr id="24" name="Picture 4" descr="What's behind Trump's trade war?">
            <a:extLst>
              <a:ext uri="{FF2B5EF4-FFF2-40B4-BE49-F238E27FC236}">
                <a16:creationId xmlns:a16="http://schemas.microsoft.com/office/drawing/2014/main" id="{D3DBE24D-8826-9364-06E7-FC2E57968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4338" y="2642429"/>
            <a:ext cx="672603" cy="64612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4A2F585C-FC46-3628-A26F-B342F7783F49}"/>
              </a:ext>
            </a:extLst>
          </p:cNvPr>
          <p:cNvSpPr txBox="1">
            <a:spLocks/>
          </p:cNvSpPr>
          <p:nvPr/>
        </p:nvSpPr>
        <p:spPr>
          <a:xfrm>
            <a:off x="1580232" y="3137897"/>
            <a:ext cx="1096865" cy="214621"/>
          </a:xfrm>
          <a:prstGeom prst="rect">
            <a:avLst/>
          </a:prstGeom>
          <a:solidFill>
            <a:schemeClr val="bg1"/>
          </a:solidFill>
          <a:ln>
            <a:solidFill>
              <a:srgbClr val="EC776E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/>
            </a:lvl1pPr>
            <a:lvl2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Trade War Starts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7C66F1A6-627D-5972-B11A-60B1CBFE6597}"/>
              </a:ext>
            </a:extLst>
          </p:cNvPr>
          <p:cNvSpPr/>
          <p:nvPr/>
        </p:nvSpPr>
        <p:spPr>
          <a:xfrm rot="1313657">
            <a:off x="1292818" y="3190881"/>
            <a:ext cx="5482483" cy="2899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OUTBOUND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B2D30952-5382-E7B4-9D6B-D6BDBC13D61D}"/>
              </a:ext>
            </a:extLst>
          </p:cNvPr>
          <p:cNvSpPr txBox="1">
            <a:spLocks/>
          </p:cNvSpPr>
          <p:nvPr/>
        </p:nvSpPr>
        <p:spPr>
          <a:xfrm>
            <a:off x="-311319" y="2133304"/>
            <a:ext cx="8916996" cy="1041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China Cross-Border Transactions US &amp; EU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CF4D9BE-46A3-569C-0C72-56D0FC364BB1}"/>
              </a:ext>
            </a:extLst>
          </p:cNvPr>
          <p:cNvSpPr/>
          <p:nvPr/>
        </p:nvSpPr>
        <p:spPr>
          <a:xfrm rot="183388">
            <a:off x="1057332" y="4703447"/>
            <a:ext cx="5559261" cy="27183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INBOUND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29" name="Picture 2" descr="Shanghai's COVID-19 Lockdown Pushes Residents to the Brink | Time">
            <a:extLst>
              <a:ext uri="{FF2B5EF4-FFF2-40B4-BE49-F238E27FC236}">
                <a16:creationId xmlns:a16="http://schemas.microsoft.com/office/drawing/2014/main" id="{6F71AD6B-09FB-3447-8BA9-960987081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7894" y="4319392"/>
            <a:ext cx="697593" cy="6148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78248DAC-C6EF-4A8F-8934-8D3ECC7ED50A}"/>
              </a:ext>
            </a:extLst>
          </p:cNvPr>
          <p:cNvSpPr txBox="1">
            <a:spLocks/>
          </p:cNvSpPr>
          <p:nvPr/>
        </p:nvSpPr>
        <p:spPr>
          <a:xfrm>
            <a:off x="5853294" y="4833840"/>
            <a:ext cx="800100" cy="187442"/>
          </a:xfrm>
          <a:prstGeom prst="rect">
            <a:avLst/>
          </a:prstGeom>
          <a:solidFill>
            <a:schemeClr val="bg1"/>
          </a:solidFill>
          <a:ln>
            <a:solidFill>
              <a:srgbClr val="EC776E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Lockdown</a:t>
            </a:r>
          </a:p>
        </p:txBody>
      </p:sp>
      <p:pic>
        <p:nvPicPr>
          <p:cNvPr id="31" name="Picture 2" descr="Western officials say Russia is losing momentum as the war in Ukraine  grinds on | PBS NewsHour">
            <a:extLst>
              <a:ext uri="{FF2B5EF4-FFF2-40B4-BE49-F238E27FC236}">
                <a16:creationId xmlns:a16="http://schemas.microsoft.com/office/drawing/2014/main" id="{0CD05631-087C-AB4D-DA0B-933884859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2214" y="4232365"/>
            <a:ext cx="672603" cy="6461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CAAEB0D5-BFD6-909F-7C7B-06B5D90825A1}"/>
              </a:ext>
            </a:extLst>
          </p:cNvPr>
          <p:cNvSpPr txBox="1">
            <a:spLocks/>
          </p:cNvSpPr>
          <p:nvPr/>
        </p:nvSpPr>
        <p:spPr>
          <a:xfrm>
            <a:off x="5238465" y="4127622"/>
            <a:ext cx="800100" cy="187442"/>
          </a:xfrm>
          <a:prstGeom prst="rect">
            <a:avLst/>
          </a:prstGeom>
          <a:solidFill>
            <a:schemeClr val="bg1"/>
          </a:solidFill>
          <a:ln>
            <a:solidFill>
              <a:srgbClr val="EC776E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700" b="1" dirty="0">
                <a:latin typeface="Montserrat" panose="00000500000000000000" pitchFamily="2" charset="0"/>
              </a:rPr>
              <a:t>Ukraine</a:t>
            </a:r>
            <a:r>
              <a:rPr lang="en-US" sz="700" b="1" dirty="0">
                <a:latin typeface="Montserrat" panose="00000500000000000000" pitchFamily="2" charset="0"/>
              </a:rPr>
              <a:t> War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EBE1-4F96-4219-887E-A06AE2B2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71CB6-1433-9648-BFBF-799D40359D59}" type="slidenum">
              <a:rPr kumimoji="0" lang="es-ES_trad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_tradnl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05799CD7-FE2C-48BD-9EB1-8CE16439A440}"/>
              </a:ext>
            </a:extLst>
          </p:cNvPr>
          <p:cNvSpPr txBox="1">
            <a:spLocks/>
          </p:cNvSpPr>
          <p:nvPr/>
        </p:nvSpPr>
        <p:spPr>
          <a:xfrm>
            <a:off x="528476" y="204069"/>
            <a:ext cx="10694707" cy="1201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Cross-Border M&amp;A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E43D30"/>
                </a:solidFill>
                <a:effectLst/>
                <a:uLnTx/>
                <a:uFillTx/>
                <a:latin typeface="Montserrat" panose="00000500000000000000" pitchFamily="2" charset="0"/>
              </a:rPr>
              <a:t>Geopolitical Events Impacts Deal Numbers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43D3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B422BA99-C1F6-352A-BCAD-2B09B1CCAB85}"/>
              </a:ext>
            </a:extLst>
          </p:cNvPr>
          <p:cNvSpPr txBox="1">
            <a:spLocks/>
          </p:cNvSpPr>
          <p:nvPr/>
        </p:nvSpPr>
        <p:spPr>
          <a:xfrm>
            <a:off x="583130" y="6014064"/>
            <a:ext cx="9025323" cy="716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" dirty="0">
                <a:solidFill>
                  <a:srgbClr val="000000"/>
                </a:solidFill>
                <a:latin typeface="Montserrat" panose="00000500000000000000" pitchFamily="2" charset="0"/>
              </a:rPr>
              <a:t>Sources: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Factset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, </a:t>
            </a:r>
            <a:r>
              <a:rPr lang="en-US" sz="800" dirty="0">
                <a:solidFill>
                  <a:srgbClr val="000000"/>
                </a:solidFill>
                <a:latin typeface="Montserrat" panose="00000500000000000000" pitchFamily="2" charset="0"/>
              </a:rPr>
              <a:t>ARC`s inhouse research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A9AF609D-ECB6-A73D-1E11-4933F0838C27}"/>
              </a:ext>
            </a:extLst>
          </p:cNvPr>
          <p:cNvSpPr txBox="1">
            <a:spLocks/>
          </p:cNvSpPr>
          <p:nvPr/>
        </p:nvSpPr>
        <p:spPr>
          <a:xfrm>
            <a:off x="353659" y="328749"/>
            <a:ext cx="9889676" cy="228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dirty="0">
                <a:latin typeface="Montserrat" panose="00000500000000000000" pitchFamily="2" charset="0"/>
                <a:cs typeface="Arial" panose="020B0604020202020204" pitchFamily="34" charset="0"/>
              </a:rPr>
              <a:t>02 </a:t>
            </a:r>
            <a:r>
              <a:rPr lang="en-GB" sz="900" dirty="0">
                <a:latin typeface="Montserrat" panose="00000500000000000000" pitchFamily="2" charset="0"/>
              </a:rPr>
              <a:t>| China Market Overview | Economy Snapshot</a:t>
            </a:r>
            <a:r>
              <a:rPr lang="en-GB" sz="900" b="1" dirty="0">
                <a:latin typeface="Montserrat" panose="00000500000000000000" pitchFamily="2" charset="0"/>
              </a:rPr>
              <a:t> </a:t>
            </a:r>
            <a:r>
              <a:rPr lang="en-GB" sz="900" dirty="0">
                <a:latin typeface="Montserrat" panose="00000500000000000000" pitchFamily="2" charset="0"/>
              </a:rPr>
              <a:t>| Geopolitical Events Impacts Deal Numbers</a:t>
            </a:r>
            <a:endParaRPr lang="en-GB" sz="900" b="1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2B0BE6-3D68-3F77-40DA-0576B6A3DF34}"/>
              </a:ext>
            </a:extLst>
          </p:cNvPr>
          <p:cNvCxnSpPr/>
          <p:nvPr/>
        </p:nvCxnSpPr>
        <p:spPr>
          <a:xfrm>
            <a:off x="10172698" y="292767"/>
            <a:ext cx="0" cy="24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10">
            <a:extLst>
              <a:ext uri="{FF2B5EF4-FFF2-40B4-BE49-F238E27FC236}">
                <a16:creationId xmlns:a16="http://schemas.microsoft.com/office/drawing/2014/main" id="{5ACD6DBC-BFBA-BAB3-034C-04C86D8BE3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899" y="292767"/>
            <a:ext cx="589544" cy="24688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6573A46-7F18-B78D-C79D-715AC3CE455D}"/>
              </a:ext>
            </a:extLst>
          </p:cNvPr>
          <p:cNvSpPr/>
          <p:nvPr/>
        </p:nvSpPr>
        <p:spPr>
          <a:xfrm>
            <a:off x="581215" y="1553823"/>
            <a:ext cx="6146843" cy="347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Policies Creates Long-Term Impact on M&amp;A Transactions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8BA7C4-B64A-4F3A-CE08-E8DC802D5521}"/>
              </a:ext>
            </a:extLst>
          </p:cNvPr>
          <p:cNvSpPr/>
          <p:nvPr/>
        </p:nvSpPr>
        <p:spPr>
          <a:xfrm>
            <a:off x="6939522" y="1553823"/>
            <a:ext cx="4669348" cy="347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Latest Transactions Pending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BC7ACC-EB29-E44D-C289-1548B355731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1904395"/>
              </p:ext>
            </p:extLst>
          </p:nvPr>
        </p:nvGraphicFramePr>
        <p:xfrm>
          <a:off x="6939521" y="1931450"/>
          <a:ext cx="4655011" cy="4082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0828">
                  <a:extLst>
                    <a:ext uri="{9D8B030D-6E8A-4147-A177-3AD203B41FA5}">
                      <a16:colId xmlns:a16="http://schemas.microsoft.com/office/drawing/2014/main" val="1292486380"/>
                    </a:ext>
                  </a:extLst>
                </a:gridCol>
                <a:gridCol w="512033">
                  <a:extLst>
                    <a:ext uri="{9D8B030D-6E8A-4147-A177-3AD203B41FA5}">
                      <a16:colId xmlns:a16="http://schemas.microsoft.com/office/drawing/2014/main" val="3681467615"/>
                    </a:ext>
                  </a:extLst>
                </a:gridCol>
                <a:gridCol w="492891">
                  <a:extLst>
                    <a:ext uri="{9D8B030D-6E8A-4147-A177-3AD203B41FA5}">
                      <a16:colId xmlns:a16="http://schemas.microsoft.com/office/drawing/2014/main" val="1708397544"/>
                    </a:ext>
                  </a:extLst>
                </a:gridCol>
                <a:gridCol w="516817">
                  <a:extLst>
                    <a:ext uri="{9D8B030D-6E8A-4147-A177-3AD203B41FA5}">
                      <a16:colId xmlns:a16="http://schemas.microsoft.com/office/drawing/2014/main" val="4013060711"/>
                    </a:ext>
                  </a:extLst>
                </a:gridCol>
                <a:gridCol w="526554">
                  <a:extLst>
                    <a:ext uri="{9D8B030D-6E8A-4147-A177-3AD203B41FA5}">
                      <a16:colId xmlns:a16="http://schemas.microsoft.com/office/drawing/2014/main" val="734073053"/>
                    </a:ext>
                  </a:extLst>
                </a:gridCol>
                <a:gridCol w="1055888">
                  <a:extLst>
                    <a:ext uri="{9D8B030D-6E8A-4147-A177-3AD203B41FA5}">
                      <a16:colId xmlns:a16="http://schemas.microsoft.com/office/drawing/2014/main" val="3030793054"/>
                    </a:ext>
                  </a:extLst>
                </a:gridCol>
              </a:tblGrid>
              <a:tr h="1979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Acquirer</a:t>
                      </a:r>
                      <a:endParaRPr lang="en-US" sz="600" b="1" i="0" u="none" strike="noStrike" dirty="0">
                        <a:solidFill>
                          <a:srgbClr val="00CCFF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Date</a:t>
                      </a:r>
                      <a:endParaRPr lang="en-US" sz="600" b="1" i="0" u="none" strike="noStrike" dirty="0">
                        <a:solidFill>
                          <a:srgbClr val="00CCFF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Transaction Status</a:t>
                      </a:r>
                      <a:endParaRPr lang="en-US" sz="600" b="1" i="0" u="none" strike="noStrike" dirty="0">
                        <a:solidFill>
                          <a:srgbClr val="00CCFF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Transaction Value (MM)</a:t>
                      </a:r>
                      <a:endParaRPr lang="en-US" sz="600" b="1" i="0" u="none" strike="noStrike" dirty="0">
                        <a:solidFill>
                          <a:srgbClr val="00CCFF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Target Country</a:t>
                      </a:r>
                      <a:endParaRPr lang="en-US" sz="600" b="1" i="0" u="none" strike="noStrike" dirty="0">
                        <a:solidFill>
                          <a:srgbClr val="00CCFF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Target</a:t>
                      </a:r>
                      <a:endParaRPr lang="en-US" sz="600" b="1" i="0" u="none" strike="noStrike" dirty="0">
                        <a:solidFill>
                          <a:srgbClr val="00CCFF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97218"/>
                  </a:ext>
                </a:extLst>
              </a:tr>
              <a:tr h="135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Oriental University City Holdings HK Ltd.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Jul-2023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12.81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Singapore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4 </a:t>
                      </a:r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Vellees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Pte. Ltd.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003290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AAC Technologies (Belgium) BV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Aug-2023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524.61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Netherlands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Acoustics Solutions International BV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88455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ADAMA Ltd.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Mar-2023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Complete</a:t>
                      </a:r>
                      <a:endParaRPr lang="en-US" sz="6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17.00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Chile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ADAMA Chile (60%)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32962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Armour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Energy Ltd.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Aug-2023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252.83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Australia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Shunkang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Holding Group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179134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Aston Martin Lagonda Global Holdings Plc.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May-2023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173.63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United Kingdom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Zhejiang </a:t>
                      </a:r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Geely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Holding Group Co., Ltd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146504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VCREDIT Holdings Ltd.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May-2023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37.67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Portugal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Banko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Portogues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297529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Gravitas Education Holdings, Inc.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Apr-2023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750.00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Cayman Islands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Best Assistance Education Online Ltd.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940245"/>
                  </a:ext>
                </a:extLst>
              </a:tr>
              <a:tr h="135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Suzhou </a:t>
                      </a:r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Basecare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Medical Corp. Ltd.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May-2023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Complete</a:t>
                      </a:r>
                      <a:endParaRPr lang="en-US" sz="6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40.00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Singapore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BMX Holdco Ltd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594109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NaaS Technology, Inc.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Aug-2023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66.03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Sweden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Charge Amps AB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016922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Shenzhen Mindray Bio-Medical Electronics Co., Ltd.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Jul-2023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126.91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Germany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Diasys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Diagnostic Systems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161684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Shanghai Electric Power Co., Ltd.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Feb-2023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Complete</a:t>
                      </a:r>
                      <a:endParaRPr lang="en-US" sz="6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41.38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Hungary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Greencells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GmbH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125819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Dehong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Capital Partners Ltd.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Jun-2023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30.68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South Korea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GRI Energy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487019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Hainan Mining Co., Ltd.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Jan-2023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Complete</a:t>
                      </a:r>
                      <a:endParaRPr lang="en-US" sz="6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112.00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Mali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Kodal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Minerals Plc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492381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Milkyway International Chemical Supply Chain Pte Ltd.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Jun-2023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37.45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Singapore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LHN Logistics Ltd.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9918002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Meituan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Jun-2023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284.36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United States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Lightyear AI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800281"/>
                  </a:ext>
                </a:extLst>
              </a:tr>
              <a:tr h="135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Sinomine Resource Group Co., Ltd.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Feb-2023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20.00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Mongolia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Lithium Century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27746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Victory Giant Technology (HuiZhou) Co., Ltd.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Jul-2023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457.18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Singapore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MFS Technology Ltd.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771639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Indo Pacific Net Zero Battery-Materials Consortium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Feb-2023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Complete</a:t>
                      </a:r>
                      <a:endParaRPr lang="en-US" sz="6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31.00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Indonesia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Mineralindo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Morowali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038450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Zhongrun Resources Investment Corp.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Mar-2023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96.35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British Virgin Islands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New King International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37853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ACM Research (Shanghai), Inc.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Feb-2023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16.70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South Korea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Ninebell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Co. ltd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772771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SC Autosports LLC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Jun-2023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16.12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United States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Northerngroup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Inc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495695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Huaxin (Hong Kong) International Holdings Ltd.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Jun-2023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265.00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South Africa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NPC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Cemor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577212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Huaxin Cement Co., Ltd.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Mar-2023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Complete</a:t>
                      </a:r>
                      <a:endParaRPr lang="en-US" sz="6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193.10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Oman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Oman Cement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881960"/>
                  </a:ext>
                </a:extLst>
              </a:tr>
              <a:tr h="1979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Westland Milk Products Investments Ltd.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Jun-2023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Pending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18.88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New Zealand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err="1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Ausnutria</a:t>
                      </a:r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 Dairy Corp. Ltd.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4019531"/>
                  </a:ext>
                </a:extLst>
              </a:tr>
              <a:tr h="124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Inova Automation Co., Ltd.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May-2023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u="none" strike="noStrike" dirty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Complete</a:t>
                      </a:r>
                      <a:endParaRPr lang="en-US" sz="6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32.43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South Korea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cs typeface="Mongolian Baiti" panose="03000500000000000000" pitchFamily="66" charset="0"/>
                      </a:endParaRPr>
                    </a:p>
                  </a:txBody>
                  <a:tcPr marL="1943" marR="1943" marT="19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cs typeface="Mongolian Baiti" panose="03000500000000000000" pitchFamily="66" charset="0"/>
                        </a:rPr>
                        <a:t>SBC Linear</a:t>
                      </a:r>
                    </a:p>
                  </a:txBody>
                  <a:tcPr marL="1943" marR="1943" marT="19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451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641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FC759FE0-55F6-0147-8E0F-3FBE9C1B9F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82BE02F-219D-5A4E-AD04-B27AE8AA2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3203" y="2109258"/>
            <a:ext cx="1485595" cy="2145860"/>
          </a:xfrm>
          <a:prstGeom prst="rect">
            <a:avLst/>
          </a:prstGeom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63906751-7169-1942-8FC1-91F062C1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1CB6-1433-9648-BFBF-799D40359D59}" type="slidenum">
              <a:rPr lang="en-GB" noProof="0" smtClean="0"/>
              <a:pPr/>
              <a:t>27</a:t>
            </a:fld>
            <a:endParaRPr lang="en-GB" noProof="0"/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F23BED9A-F6F7-7F44-9F37-177C1B5D3CB1}"/>
              </a:ext>
            </a:extLst>
          </p:cNvPr>
          <p:cNvSpPr txBox="1">
            <a:spLocks/>
          </p:cNvSpPr>
          <p:nvPr/>
        </p:nvSpPr>
        <p:spPr>
          <a:xfrm>
            <a:off x="5211763" y="4786153"/>
            <a:ext cx="1768475" cy="1057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bg1"/>
                </a:solidFill>
              </a:rPr>
              <a:t>www.arc-group.com</a:t>
            </a:r>
          </a:p>
        </p:txBody>
      </p:sp>
    </p:spTree>
    <p:extLst>
      <p:ext uri="{BB962C8B-B14F-4D97-AF65-F5344CB8AC3E}">
        <p14:creationId xmlns:p14="http://schemas.microsoft.com/office/powerpoint/2010/main" val="3880138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395" imgH="396" progId="TCLayout.ActiveDocument.1">
                  <p:embed/>
                </p:oleObj>
              </mc:Choice>
              <mc:Fallback>
                <p:oleObj name="think-cell Slide" r:id="rId30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9" name="Textruta 242">
            <a:extLst>
              <a:ext uri="{FF2B5EF4-FFF2-40B4-BE49-F238E27FC236}">
                <a16:creationId xmlns:a16="http://schemas.microsoft.com/office/drawing/2014/main" id="{E66EA36C-DCC7-6D4B-E95B-41B5906D846F}"/>
              </a:ext>
            </a:extLst>
          </p:cNvPr>
          <p:cNvSpPr txBox="1"/>
          <p:nvPr/>
        </p:nvSpPr>
        <p:spPr>
          <a:xfrm>
            <a:off x="2567242" y="1604963"/>
            <a:ext cx="3243263" cy="3079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" sz="1050" i="1">
                <a:solidFill>
                  <a:srgbClr val="737375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Share of respondents who source in China</a:t>
            </a:r>
          </a:p>
        </p:txBody>
      </p:sp>
      <p:grpSp>
        <p:nvGrpSpPr>
          <p:cNvPr id="10" name="Grupp 22">
            <a:extLst>
              <a:ext uri="{FF2B5EF4-FFF2-40B4-BE49-F238E27FC236}">
                <a16:creationId xmlns:a16="http://schemas.microsoft.com/office/drawing/2014/main" id="{1CCB0794-375E-81E7-C774-46A8F8901D11}"/>
              </a:ext>
            </a:extLst>
          </p:cNvPr>
          <p:cNvGrpSpPr/>
          <p:nvPr/>
        </p:nvGrpSpPr>
        <p:grpSpPr>
          <a:xfrm>
            <a:off x="2614867" y="2011363"/>
            <a:ext cx="1504950" cy="406400"/>
            <a:chOff x="635047" y="3434692"/>
            <a:chExt cx="2402696" cy="684306"/>
          </a:xfrm>
        </p:grpSpPr>
        <p:sp>
          <p:nvSpPr>
            <p:cNvPr id="11" name="textruta 13">
              <a:extLst>
                <a:ext uri="{FF2B5EF4-FFF2-40B4-BE49-F238E27FC236}">
                  <a16:creationId xmlns:a16="http://schemas.microsoft.com/office/drawing/2014/main" id="{3C12430D-E2BD-4F94-F28C-4B31DC0B6D9E}"/>
                </a:ext>
              </a:extLst>
            </p:cNvPr>
            <p:cNvSpPr txBox="1"/>
            <p:nvPr/>
          </p:nvSpPr>
          <p:spPr>
            <a:xfrm>
              <a:off x="1307174" y="3445780"/>
              <a:ext cx="1177866" cy="673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>
                  <a:latin typeface="+mj-lt"/>
                  <a:cs typeface="Arial" panose="020B0604020202020204" pitchFamily="34" charset="0"/>
                </a:rPr>
                <a:t>78%</a:t>
              </a:r>
            </a:p>
          </p:txBody>
        </p:sp>
        <p:sp>
          <p:nvSpPr>
            <p:cNvPr id="12" name="textruta 15">
              <a:extLst>
                <a:ext uri="{FF2B5EF4-FFF2-40B4-BE49-F238E27FC236}">
                  <a16:creationId xmlns:a16="http://schemas.microsoft.com/office/drawing/2014/main" id="{B9164CC4-DE5F-1B75-45FF-16A87B201894}"/>
                </a:ext>
              </a:extLst>
            </p:cNvPr>
            <p:cNvSpPr txBox="1"/>
            <p:nvPr/>
          </p:nvSpPr>
          <p:spPr>
            <a:xfrm>
              <a:off x="2328260" y="3620343"/>
              <a:ext cx="709483" cy="440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 err="1">
                  <a:latin typeface="+mj-lt"/>
                  <a:cs typeface="Arial" panose="020B0604020202020204" pitchFamily="34" charset="0"/>
                </a:rPr>
                <a:t>Yes</a:t>
              </a:r>
              <a:endParaRPr lang="sv-SE" sz="1050"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3" name="Bild 19" descr="Bock">
              <a:extLst>
                <a:ext uri="{FF2B5EF4-FFF2-40B4-BE49-F238E27FC236}">
                  <a16:creationId xmlns:a16="http://schemas.microsoft.com/office/drawing/2014/main" id="{075DDB56-3777-0858-6304-E66B76DD5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635047" y="3434692"/>
              <a:ext cx="605730" cy="605730"/>
            </a:xfrm>
            <a:prstGeom prst="rect">
              <a:avLst/>
            </a:prstGeom>
          </p:spPr>
        </p:pic>
      </p:grpSp>
      <p:grpSp>
        <p:nvGrpSpPr>
          <p:cNvPr id="14" name="Grupp 22">
            <a:extLst>
              <a:ext uri="{FF2B5EF4-FFF2-40B4-BE49-F238E27FC236}">
                <a16:creationId xmlns:a16="http://schemas.microsoft.com/office/drawing/2014/main" id="{786DA04E-13F4-CC0A-F3D4-2D13C5C23309}"/>
              </a:ext>
            </a:extLst>
          </p:cNvPr>
          <p:cNvGrpSpPr/>
          <p:nvPr/>
        </p:nvGrpSpPr>
        <p:grpSpPr>
          <a:xfrm>
            <a:off x="4310317" y="2011363"/>
            <a:ext cx="1431925" cy="406400"/>
            <a:chOff x="650511" y="3434692"/>
            <a:chExt cx="2287415" cy="684307"/>
          </a:xfrm>
        </p:grpSpPr>
        <p:sp>
          <p:nvSpPr>
            <p:cNvPr id="15" name="textruta 13">
              <a:extLst>
                <a:ext uri="{FF2B5EF4-FFF2-40B4-BE49-F238E27FC236}">
                  <a16:creationId xmlns:a16="http://schemas.microsoft.com/office/drawing/2014/main" id="{359310A6-1391-1434-D547-C396627A00EE}"/>
                </a:ext>
              </a:extLst>
            </p:cNvPr>
            <p:cNvSpPr txBox="1"/>
            <p:nvPr/>
          </p:nvSpPr>
          <p:spPr>
            <a:xfrm>
              <a:off x="1307174" y="3445780"/>
              <a:ext cx="1134355" cy="67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>
                  <a:latin typeface="+mj-lt"/>
                  <a:cs typeface="Arial" panose="020B0604020202020204" pitchFamily="34" charset="0"/>
                </a:rPr>
                <a:t>22%</a:t>
              </a: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246EF539-9948-F6BC-C85E-F110AE9C2319}"/>
                </a:ext>
              </a:extLst>
            </p:cNvPr>
            <p:cNvSpPr txBox="1"/>
            <p:nvPr/>
          </p:nvSpPr>
          <p:spPr>
            <a:xfrm>
              <a:off x="2328260" y="3620343"/>
              <a:ext cx="609666" cy="427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>
                  <a:latin typeface="+mj-lt"/>
                  <a:cs typeface="Arial" panose="020B0604020202020204" pitchFamily="34" charset="0"/>
                </a:rPr>
                <a:t>No</a:t>
              </a:r>
            </a:p>
          </p:txBody>
        </p:sp>
        <p:pic>
          <p:nvPicPr>
            <p:cNvPr id="19" name="Bild 19">
              <a:extLst>
                <a:ext uri="{FF2B5EF4-FFF2-40B4-BE49-F238E27FC236}">
                  <a16:creationId xmlns:a16="http://schemas.microsoft.com/office/drawing/2014/main" id="{86732086-19F9-7461-A4E7-428D73CF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/>
          </p:blipFill>
          <p:spPr>
            <a:xfrm>
              <a:off x="650511" y="3434692"/>
              <a:ext cx="574801" cy="605730"/>
            </a:xfrm>
            <a:prstGeom prst="rect">
              <a:avLst/>
            </a:prstGeom>
          </p:spPr>
        </p:pic>
      </p:grpSp>
      <p:sp>
        <p:nvSpPr>
          <p:cNvPr id="20" name="Textruta 242">
            <a:extLst>
              <a:ext uri="{FF2B5EF4-FFF2-40B4-BE49-F238E27FC236}">
                <a16:creationId xmlns:a16="http://schemas.microsoft.com/office/drawing/2014/main" id="{C550E6A0-2355-F7EF-3FDB-2BC46976A680}"/>
              </a:ext>
            </a:extLst>
          </p:cNvPr>
          <p:cNvSpPr txBox="1"/>
          <p:nvPr/>
        </p:nvSpPr>
        <p:spPr>
          <a:xfrm>
            <a:off x="6582686" y="1606550"/>
            <a:ext cx="3243263" cy="3079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" sz="1050" i="1">
                <a:solidFill>
                  <a:srgbClr val="737375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Share of respondents who source in SEA</a:t>
            </a:r>
          </a:p>
        </p:txBody>
      </p:sp>
      <p:grpSp>
        <p:nvGrpSpPr>
          <p:cNvPr id="21" name="Grupp 22">
            <a:extLst>
              <a:ext uri="{FF2B5EF4-FFF2-40B4-BE49-F238E27FC236}">
                <a16:creationId xmlns:a16="http://schemas.microsoft.com/office/drawing/2014/main" id="{982FD618-AF7A-B5F1-DA0B-F1A00FDCF15B}"/>
              </a:ext>
            </a:extLst>
          </p:cNvPr>
          <p:cNvGrpSpPr/>
          <p:nvPr/>
        </p:nvGrpSpPr>
        <p:grpSpPr>
          <a:xfrm>
            <a:off x="6630311" y="2012950"/>
            <a:ext cx="1504950" cy="406400"/>
            <a:chOff x="635047" y="3434692"/>
            <a:chExt cx="2402696" cy="684804"/>
          </a:xfrm>
        </p:grpSpPr>
        <p:sp>
          <p:nvSpPr>
            <p:cNvPr id="22" name="textruta 13">
              <a:extLst>
                <a:ext uri="{FF2B5EF4-FFF2-40B4-BE49-F238E27FC236}">
                  <a16:creationId xmlns:a16="http://schemas.microsoft.com/office/drawing/2014/main" id="{82B06466-E9B3-CCFB-071F-70EEFE157689}"/>
                </a:ext>
              </a:extLst>
            </p:cNvPr>
            <p:cNvSpPr txBox="1"/>
            <p:nvPr/>
          </p:nvSpPr>
          <p:spPr>
            <a:xfrm>
              <a:off x="1307174" y="3445780"/>
              <a:ext cx="1195677" cy="67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>
                  <a:latin typeface="+mj-lt"/>
                  <a:cs typeface="Arial" panose="020B0604020202020204" pitchFamily="34" charset="0"/>
                </a:rPr>
                <a:t>49%</a:t>
              </a:r>
            </a:p>
          </p:txBody>
        </p:sp>
        <p:sp>
          <p:nvSpPr>
            <p:cNvPr id="23" name="textruta 15">
              <a:extLst>
                <a:ext uri="{FF2B5EF4-FFF2-40B4-BE49-F238E27FC236}">
                  <a16:creationId xmlns:a16="http://schemas.microsoft.com/office/drawing/2014/main" id="{975FB270-5050-2C81-48BF-9FA4EA4D800A}"/>
                </a:ext>
              </a:extLst>
            </p:cNvPr>
            <p:cNvSpPr txBox="1"/>
            <p:nvPr/>
          </p:nvSpPr>
          <p:spPr>
            <a:xfrm>
              <a:off x="2328260" y="3620343"/>
              <a:ext cx="709483" cy="440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 err="1">
                  <a:latin typeface="+mj-lt"/>
                  <a:cs typeface="Arial" panose="020B0604020202020204" pitchFamily="34" charset="0"/>
                </a:rPr>
                <a:t>Yes</a:t>
              </a:r>
              <a:endParaRPr lang="sv-SE" sz="1050"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26" name="Bild 19" descr="Bock">
              <a:extLst>
                <a:ext uri="{FF2B5EF4-FFF2-40B4-BE49-F238E27FC236}">
                  <a16:creationId xmlns:a16="http://schemas.microsoft.com/office/drawing/2014/main" id="{10E76DB2-B440-66F6-F7E4-6565CADEE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635047" y="3434692"/>
              <a:ext cx="605730" cy="605730"/>
            </a:xfrm>
            <a:prstGeom prst="rect">
              <a:avLst/>
            </a:prstGeom>
          </p:spPr>
        </p:pic>
      </p:grpSp>
      <p:grpSp>
        <p:nvGrpSpPr>
          <p:cNvPr id="27" name="Grupp 22">
            <a:extLst>
              <a:ext uri="{FF2B5EF4-FFF2-40B4-BE49-F238E27FC236}">
                <a16:creationId xmlns:a16="http://schemas.microsoft.com/office/drawing/2014/main" id="{6D38242E-323B-F307-D6BC-6C5571682E5A}"/>
              </a:ext>
            </a:extLst>
          </p:cNvPr>
          <p:cNvGrpSpPr/>
          <p:nvPr/>
        </p:nvGrpSpPr>
        <p:grpSpPr>
          <a:xfrm>
            <a:off x="8324173" y="2012950"/>
            <a:ext cx="1433513" cy="406400"/>
            <a:chOff x="650511" y="3434692"/>
            <a:chExt cx="2287415" cy="684804"/>
          </a:xfrm>
        </p:grpSpPr>
        <p:sp>
          <p:nvSpPr>
            <p:cNvPr id="28" name="textruta 13">
              <a:extLst>
                <a:ext uri="{FF2B5EF4-FFF2-40B4-BE49-F238E27FC236}">
                  <a16:creationId xmlns:a16="http://schemas.microsoft.com/office/drawing/2014/main" id="{C3F148E8-EAEE-5E43-B5EF-C8B6D5FB2DC2}"/>
                </a:ext>
              </a:extLst>
            </p:cNvPr>
            <p:cNvSpPr txBox="1"/>
            <p:nvPr/>
          </p:nvSpPr>
          <p:spPr>
            <a:xfrm>
              <a:off x="1307174" y="3445780"/>
              <a:ext cx="1056910" cy="67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>
                  <a:latin typeface="+mj-lt"/>
                  <a:cs typeface="Arial" panose="020B0604020202020204" pitchFamily="34" charset="0"/>
                </a:rPr>
                <a:t>51%</a:t>
              </a:r>
            </a:p>
          </p:txBody>
        </p:sp>
        <p:sp>
          <p:nvSpPr>
            <p:cNvPr id="29" name="textruta 15">
              <a:extLst>
                <a:ext uri="{FF2B5EF4-FFF2-40B4-BE49-F238E27FC236}">
                  <a16:creationId xmlns:a16="http://schemas.microsoft.com/office/drawing/2014/main" id="{50765641-279B-4FC3-7418-5800078D3CCC}"/>
                </a:ext>
              </a:extLst>
            </p:cNvPr>
            <p:cNvSpPr txBox="1"/>
            <p:nvPr/>
          </p:nvSpPr>
          <p:spPr>
            <a:xfrm>
              <a:off x="2328260" y="3620343"/>
              <a:ext cx="609666" cy="427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>
                  <a:latin typeface="+mj-lt"/>
                  <a:cs typeface="Arial" panose="020B0604020202020204" pitchFamily="34" charset="0"/>
                </a:rPr>
                <a:t>No</a:t>
              </a:r>
            </a:p>
          </p:txBody>
        </p:sp>
        <p:pic>
          <p:nvPicPr>
            <p:cNvPr id="30" name="Bild 19">
              <a:extLst>
                <a:ext uri="{FF2B5EF4-FFF2-40B4-BE49-F238E27FC236}">
                  <a16:creationId xmlns:a16="http://schemas.microsoft.com/office/drawing/2014/main" id="{6321E7D6-A8E3-E1E8-4F33-8256F7C8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/>
          </p:blipFill>
          <p:spPr>
            <a:xfrm>
              <a:off x="650511" y="3434692"/>
              <a:ext cx="574801" cy="605730"/>
            </a:xfrm>
            <a:prstGeom prst="rect">
              <a:avLst/>
            </a:prstGeom>
          </p:spPr>
        </p:pic>
      </p:grp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8A2949B-8B40-1768-7F8E-6FA8CA0D1965}"/>
              </a:ext>
            </a:extLst>
          </p:cNvPr>
          <p:cNvSpPr/>
          <p:nvPr/>
        </p:nvSpPr>
        <p:spPr>
          <a:xfrm rot="10800000">
            <a:off x="5514975" y="2786063"/>
            <a:ext cx="1689100" cy="192088"/>
          </a:xfrm>
          <a:prstGeom prst="triangle">
            <a:avLst/>
          </a:prstGeom>
          <a:solidFill>
            <a:srgbClr val="E6E5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ruta 242">
            <a:extLst>
              <a:ext uri="{FF2B5EF4-FFF2-40B4-BE49-F238E27FC236}">
                <a16:creationId xmlns:a16="http://schemas.microsoft.com/office/drawing/2014/main" id="{425E12EF-0E94-1359-785E-B66BF8592AF5}"/>
              </a:ext>
            </a:extLst>
          </p:cNvPr>
          <p:cNvSpPr txBox="1"/>
          <p:nvPr/>
        </p:nvSpPr>
        <p:spPr>
          <a:xfrm>
            <a:off x="920750" y="3319463"/>
            <a:ext cx="10636250" cy="3079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50" i="1">
                <a:solidFill>
                  <a:srgbClr val="737375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Estimation of how large the purchase amount was in China and</a:t>
            </a:r>
            <a:r>
              <a:rPr lang="zh-CN" altLang="en-US" sz="1050" i="1">
                <a:solidFill>
                  <a:srgbClr val="737375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i="1">
                <a:solidFill>
                  <a:srgbClr val="737375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SEA </a:t>
            </a:r>
          </a:p>
          <a:p>
            <a:pPr algn="ctr">
              <a:spcAft>
                <a:spcPts val="0"/>
              </a:spcAft>
            </a:pPr>
            <a:r>
              <a:rPr lang="en-US" altLang="zh-CN" sz="1050" i="1">
                <a:solidFill>
                  <a:srgbClr val="737375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(2022-2023)</a:t>
            </a:r>
            <a:endParaRPr lang="en" sz="1050" i="1">
              <a:solidFill>
                <a:srgbClr val="737375"/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6F1A852C-21EB-0010-9604-63CA740813CA}"/>
              </a:ext>
            </a:extLst>
          </p:cNvPr>
          <p:cNvCxnSpPr/>
          <p:nvPr>
            <p:custDataLst>
              <p:tags r:id="rId2"/>
            </p:custDataLst>
          </p:nvPr>
        </p:nvCxnSpPr>
        <p:spPr bwMode="gray">
          <a:xfrm>
            <a:off x="8324850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16BB6793-E37D-4561-E36E-E3AEA60CD782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>
            <a:off x="7194550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6DDE1102-C301-B0FE-B0F4-03449813F752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7759700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673CA089-6079-8108-F8DC-03D8A27BCC37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10585450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402934E1-B7EB-F441-B1B2-292B5859C403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8890000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C65C6B8B-39ED-90B8-B2F2-BE08BB0C3787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9455150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2FDBD98-207E-4FA7-F2E6-F1CB97F40C98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1150600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9F1EA40F-1C40-37E5-1452-E8754C61C6EE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10020300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6133F05-AC4A-0935-9A2F-6120044766B1}"/>
              </a:ext>
            </a:extLst>
          </p:cNvPr>
          <p:cNvGraphicFramePr/>
          <p:nvPr>
            <p:custDataLst>
              <p:tags r:id="rId10"/>
            </p:custDataLst>
          </p:nvPr>
        </p:nvGraphicFramePr>
        <p:xfrm>
          <a:off x="6546850" y="3776663"/>
          <a:ext cx="4686300" cy="248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5BEF7553-3367-35E4-9C86-E8C1EC32A5C3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5954713" y="4076700"/>
            <a:ext cx="58578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4011378B-5B84-4142-AE2F-93CDEA61B966}" type="datetime'''''(''''''''''''0''''''''''%''-''10''%'''''''''''''''''']'''">
              <a:rPr lang="en-GB" altLang="en-US" sz="1050" smtClean="0"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(0%-10%]</a:t>
            </a:fld>
            <a:endParaRPr lang="en-GB" sz="1050">
              <a:latin typeface="+mn-lt"/>
            </a:endParaRP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053C21FB-BD5D-6D8A-4E25-96C45A3D5527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5878513" y="4656138"/>
            <a:ext cx="66198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3523B9A1-8C9B-4B65-96AB-5FECFB66F085}" type="datetime'''''''(''''1''0''''''%''-''50''%'''''''']'''''''''''''">
              <a:rPr lang="en-GB" altLang="en-US" sz="1050" smtClean="0"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(10%-50%]</a:t>
            </a:fld>
            <a:endParaRPr lang="en-GB" sz="1050">
              <a:latin typeface="+mn-lt"/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2120ED64-49C5-7463-ECAE-7007F71291BB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5840413" y="5235575"/>
            <a:ext cx="70008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8401B5F8-EB23-442C-A0D6-F3C1B52C7CE1}" type="datetime'''(5''''''''''''0''''''%''-''''''8''''''''0''''''''''''''''%]'">
              <a:rPr lang="en-GB" altLang="en-US" sz="1050" smtClean="0"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(50%-80%]</a:t>
            </a:fld>
            <a:endParaRPr lang="en-GB" sz="1050">
              <a:latin typeface="+mn-lt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FC27BA1-D3A1-7825-BB56-F8E173FA5D01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6654800" y="5721350"/>
            <a:ext cx="107950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5875" tIns="0" rIns="15875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AFB57D55-3165-4660-910E-60C9A3C00C67}" type="datetime'''''''''''''''''''''0'''''''''''''">
              <a:rPr lang="en-GB" altLang="en-US" sz="900" smtClean="0">
                <a:effectLst/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GB" sz="900">
              <a:latin typeface="+mn-lt"/>
            </a:endParaRP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2B1670A6-EB89-F78E-024E-33F25C8545A4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5780088" y="5815013"/>
            <a:ext cx="760413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502559FB-9FD2-4835-8017-BB774DBBBCB5}" type="datetime'(''''''8''''0%''''''''''''''''-''''''''''''1''''00''%'''']'">
              <a:rPr lang="en-GB" altLang="en-US" sz="1050" smtClean="0"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(80%-100%]</a:t>
            </a:fld>
            <a:endParaRPr lang="en-GB" sz="1050">
              <a:latin typeface="+mn-lt"/>
            </a:endParaRPr>
          </a:p>
        </p:txBody>
      </p: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0097FEE-F926-258C-82EF-3BEA437578DA}"/>
              </a:ext>
            </a:extLst>
          </p:cNvPr>
          <p:cNvCxnSpPr/>
          <p:nvPr>
            <p:custDataLst>
              <p:tags r:id="rId16"/>
            </p:custDataLst>
          </p:nvPr>
        </p:nvCxnSpPr>
        <p:spPr bwMode="gray">
          <a:xfrm>
            <a:off x="4835525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15CE352-71E9-99B4-051A-D43FC657663E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>
            <a:off x="3095625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C662743-4F4D-97E8-70A1-2A303C8C733D}"/>
              </a:ext>
            </a:extLst>
          </p:cNvPr>
          <p:cNvCxnSpPr/>
          <p:nvPr>
            <p:custDataLst>
              <p:tags r:id="rId18"/>
            </p:custDataLst>
          </p:nvPr>
        </p:nvCxnSpPr>
        <p:spPr bwMode="gray">
          <a:xfrm>
            <a:off x="3965575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5A1CCD0C-5C8C-5D7D-285D-8BDD15C7C713}"/>
              </a:ext>
            </a:extLst>
          </p:cNvPr>
          <p:cNvCxnSpPr/>
          <p:nvPr>
            <p:custDataLst>
              <p:tags r:id="rId19"/>
            </p:custDataLst>
          </p:nvPr>
        </p:nvCxnSpPr>
        <p:spPr bwMode="gray">
          <a:xfrm>
            <a:off x="2225675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5F8B475-C3D6-3874-3491-9A6E10E3B743}"/>
              </a:ext>
            </a:extLst>
          </p:cNvPr>
          <p:cNvCxnSpPr/>
          <p:nvPr>
            <p:custDataLst>
              <p:tags r:id="rId20"/>
            </p:custDataLst>
          </p:nvPr>
        </p:nvCxnSpPr>
        <p:spPr bwMode="gray">
          <a:xfrm>
            <a:off x="1355725" y="3859213"/>
            <a:ext cx="0" cy="2317750"/>
          </a:xfrm>
          <a:prstGeom prst="line">
            <a:avLst/>
          </a:prstGeom>
          <a:ln w="3175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57C9668-9EF9-B1C2-009A-1BA0ACC10402}"/>
              </a:ext>
            </a:extLst>
          </p:cNvPr>
          <p:cNvGraphicFramePr/>
          <p:nvPr>
            <p:custDataLst>
              <p:tags r:id="rId21"/>
            </p:custDataLst>
          </p:nvPr>
        </p:nvGraphicFramePr>
        <p:xfrm>
          <a:off x="838200" y="3776663"/>
          <a:ext cx="4949825" cy="248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sp useBgFill="1">
        <p:nvSpPr>
          <p:cNvPr id="64" name="Text Placeholder 2">
            <a:extLst>
              <a:ext uri="{FF2B5EF4-FFF2-40B4-BE49-F238E27FC236}">
                <a16:creationId xmlns:a16="http://schemas.microsoft.com/office/drawing/2014/main" id="{1FCA5D76-657E-A431-815D-5AB5C81A80E5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2205038" y="4770438"/>
            <a:ext cx="169863" cy="123825"/>
          </a:xfrm>
          <a:prstGeom prst="rect">
            <a:avLst/>
          </a:prstGeom>
          <a:ln>
            <a:noFill/>
          </a:ln>
          <a:effectLst/>
        </p:spPr>
        <p:txBody>
          <a:bodyPr vert="horz" wrap="none" lIns="15875" tIns="0" rIns="15875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49647B1C-0019-4F9E-BAED-CECC3221622C}" type="datetime'''''''3''''''''''''''''''''''''''''8'''''''''">
              <a:rPr lang="en-GB" altLang="en-US" sz="900" smtClean="0">
                <a:effectLst/>
                <a:latin typeface="+mn-lt"/>
              </a:rPr>
              <a:pPr marL="0" lvl="0" indent="0" algn="r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lang="en-GB" sz="900">
              <a:latin typeface="+mn-lt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EDDC6D8B-824D-2108-7933-07D1C4D9F7B4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11196638" y="6000750"/>
            <a:ext cx="160338" cy="120650"/>
          </a:xfrm>
          <a:prstGeom prst="rect">
            <a:avLst/>
          </a:prstGeom>
          <a:solidFill>
            <a:srgbClr val="E43D3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CC61200-F9D7-21C8-F539-FEB08DDD0BF9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11196638" y="5819775"/>
            <a:ext cx="160337" cy="12065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811F2F20-89B9-3400-E8B1-015326126F17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11407775" y="5826125"/>
            <a:ext cx="277813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FB257D47-F461-4405-BE4D-C5C89BA99424}" type="datetime'''''''''''''''''''''''2''''''''022'''''''''''''''''''''''">
              <a:rPr lang="en-GB" altLang="en-US" sz="900" b="1" smtClean="0">
                <a:solidFill>
                  <a:srgbClr val="808080"/>
                </a:solidFill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2022</a:t>
            </a:fld>
            <a:endParaRPr lang="en-GB" sz="900" b="1">
              <a:solidFill>
                <a:srgbClr val="808080"/>
              </a:solidFill>
              <a:latin typeface="+mn-lt"/>
            </a:endParaRPr>
          </a:p>
        </p:txBody>
      </p:sp>
      <p:sp>
        <p:nvSpPr>
          <p:cNvPr id="289" name="Text Placeholder 2">
            <a:extLst>
              <a:ext uri="{FF2B5EF4-FFF2-40B4-BE49-F238E27FC236}">
                <a16:creationId xmlns:a16="http://schemas.microsoft.com/office/drawing/2014/main" id="{5731B756-B843-E2CF-254E-BF09755A9191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11407775" y="6007100"/>
            <a:ext cx="279400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fld id="{439F5CDE-58A9-4A09-A81C-9B122351699A}" type="datetime'''''2''''0''''''''''''''''''''''''''''''''''''2''''''''''''3'">
              <a:rPr lang="en-GB" altLang="en-US" sz="900" b="1" smtClean="0">
                <a:solidFill>
                  <a:srgbClr val="808080"/>
                </a:solidFill>
                <a:latin typeface="+mn-lt"/>
              </a:rPr>
              <a:pPr marL="0" lvl="0" indent="0">
                <a:lnSpc>
                  <a:spcPct val="90549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2023</a:t>
            </a:fld>
            <a:endParaRPr lang="en-GB" sz="900" b="1">
              <a:solidFill>
                <a:srgbClr val="808080"/>
              </a:solidFill>
              <a:latin typeface="+mn-lt"/>
            </a:endParaRPr>
          </a:p>
        </p:txBody>
      </p:sp>
      <p:sp>
        <p:nvSpPr>
          <p:cNvPr id="300" name="Text Placeholder 2">
            <a:extLst>
              <a:ext uri="{FF2B5EF4-FFF2-40B4-BE49-F238E27FC236}">
                <a16:creationId xmlns:a16="http://schemas.microsoft.com/office/drawing/2014/main" id="{6752992E-0733-C5D4-824B-A7532A8460A3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942976" y="3660775"/>
            <a:ext cx="7588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53975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 b="1">
                <a:solidFill>
                  <a:srgbClr val="808080"/>
                </a:solidFill>
                <a:effectLst/>
                <a:latin typeface="+mn-lt"/>
              </a:rPr>
              <a:t>C</a:t>
            </a:r>
            <a:r>
              <a:rPr lang="en-US" altLang="en-US" sz="1050" b="1" err="1">
                <a:solidFill>
                  <a:srgbClr val="808080"/>
                </a:solidFill>
                <a:latin typeface="+mn-lt"/>
              </a:rPr>
              <a:t>hina</a:t>
            </a:r>
            <a:endParaRPr lang="en-GB" sz="1050" b="1">
              <a:solidFill>
                <a:srgbClr val="808080"/>
              </a:solidFill>
              <a:latin typeface="+mn-lt"/>
            </a:endParaRPr>
          </a:p>
        </p:txBody>
      </p:sp>
      <p:sp>
        <p:nvSpPr>
          <p:cNvPr id="303" name="Text Placeholder 2">
            <a:extLst>
              <a:ext uri="{FF2B5EF4-FFF2-40B4-BE49-F238E27FC236}">
                <a16:creationId xmlns:a16="http://schemas.microsoft.com/office/drawing/2014/main" id="{0CDCFDB0-293B-68E7-7266-9E241071BF4A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10053637" y="3660775"/>
            <a:ext cx="111918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53975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50" b="1">
                <a:solidFill>
                  <a:srgbClr val="808080"/>
                </a:solidFill>
                <a:effectLst/>
                <a:latin typeface="+mn-lt"/>
              </a:rPr>
              <a:t>SEA</a:t>
            </a:r>
            <a:endParaRPr lang="en-GB" sz="1050" b="1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91" name="Bildobjekt 27" descr="Logo, icon&#10;&#10;Description automatically generated">
            <a:extLst>
              <a:ext uri="{FF2B5EF4-FFF2-40B4-BE49-F238E27FC236}">
                <a16:creationId xmlns:a16="http://schemas.microsoft.com/office/drawing/2014/main" id="{4BB4E096-B04D-2A56-8BC4-BC8FE648A5B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3357563"/>
            <a:ext cx="552451" cy="539750"/>
          </a:xfrm>
          <a:prstGeom prst="rect">
            <a:avLst/>
          </a:prstGeom>
        </p:spPr>
      </p:pic>
      <p:pic>
        <p:nvPicPr>
          <p:cNvPr id="92" name="Bildobjekt 27">
            <a:extLst>
              <a:ext uri="{FF2B5EF4-FFF2-40B4-BE49-F238E27FC236}">
                <a16:creationId xmlns:a16="http://schemas.microsoft.com/office/drawing/2014/main" id="{933FA20A-85B3-DBEB-2257-71C63D57046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7632" y="3314699"/>
            <a:ext cx="541338" cy="541338"/>
          </a:xfrm>
          <a:prstGeom prst="rect">
            <a:avLst/>
          </a:prstGeom>
        </p:spPr>
      </p:pic>
      <p:sp>
        <p:nvSpPr>
          <p:cNvPr id="106" name="文本占位符 1">
            <a:extLst>
              <a:ext uri="{FF2B5EF4-FFF2-40B4-BE49-F238E27FC236}">
                <a16:creationId xmlns:a16="http://schemas.microsoft.com/office/drawing/2014/main" id="{ECC6F9D2-07F2-2804-726F-FA4B30F2CA31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tx1"/>
                </a:solidFill>
                <a:cs typeface="Arial" panose="020B0604020202020204" pitchFamily="34" charset="0"/>
              </a:rPr>
              <a:t>Passing through the pandemic, China sourcing market is recovering while SEA market is growing significantly to catch up</a:t>
            </a:r>
          </a:p>
        </p:txBody>
      </p:sp>
    </p:spTree>
    <p:extLst>
      <p:ext uri="{BB962C8B-B14F-4D97-AF65-F5344CB8AC3E}">
        <p14:creationId xmlns:p14="http://schemas.microsoft.com/office/powerpoint/2010/main" val="68079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0B64443F-C170-D2BE-F860-9C32FFD0E507}"/>
              </a:ext>
            </a:extLst>
          </p:cNvPr>
          <p:cNvGraphicFramePr/>
          <p:nvPr/>
        </p:nvGraphicFramePr>
        <p:xfrm>
          <a:off x="502164" y="1770560"/>
          <a:ext cx="4596540" cy="255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17E35E7F-C81F-5879-9166-39EBC3C88869}"/>
              </a:ext>
            </a:extLst>
          </p:cNvPr>
          <p:cNvGraphicFramePr/>
          <p:nvPr/>
        </p:nvGraphicFramePr>
        <p:xfrm>
          <a:off x="5219700" y="1715724"/>
          <a:ext cx="6216811" cy="2408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DA0A28E-9776-A698-089F-D87A162625BA}"/>
              </a:ext>
            </a:extLst>
          </p:cNvPr>
          <p:cNvSpPr txBox="1"/>
          <p:nvPr/>
        </p:nvSpPr>
        <p:spPr>
          <a:xfrm>
            <a:off x="713153" y="1256119"/>
            <a:ext cx="3955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737375"/>
                </a:solidFill>
                <a:latin typeface="Montserrat" panose="00000500000000000000" pitchFamily="2" charset="0"/>
              </a:rPr>
              <a:t>Share of respondents who sourced in E</a:t>
            </a:r>
            <a:r>
              <a:rPr lang="en-US" altLang="zh-CN" sz="1200" b="1">
                <a:solidFill>
                  <a:srgbClr val="737375"/>
                </a:solidFill>
                <a:latin typeface="Montserrat" panose="00000500000000000000" pitchFamily="2" charset="0"/>
              </a:rPr>
              <a:t>urope</a:t>
            </a:r>
            <a:endParaRPr lang="en-US" sz="1200" b="1">
              <a:solidFill>
                <a:srgbClr val="737375"/>
              </a:solidFill>
              <a:latin typeface="Montserrat" panose="00000500000000000000" pitchFamily="2" charset="0"/>
            </a:endParaRPr>
          </a:p>
          <a:p>
            <a:pPr algn="ctr"/>
            <a:r>
              <a:rPr lang="zh-CN" altLang="en-US" sz="1200" b="1">
                <a:solidFill>
                  <a:srgbClr val="737375"/>
                </a:solidFill>
                <a:latin typeface="Montserrat" panose="00000500000000000000" pitchFamily="2" charset="0"/>
              </a:rPr>
              <a:t>（</a:t>
            </a:r>
            <a:r>
              <a:rPr lang="en-US" altLang="zh-CN" sz="1200" b="1">
                <a:solidFill>
                  <a:srgbClr val="737375"/>
                </a:solidFill>
                <a:latin typeface="Montserrat" panose="00000500000000000000" pitchFamily="2" charset="0"/>
              </a:rPr>
              <a:t>2022-2023</a:t>
            </a:r>
            <a:r>
              <a:rPr lang="zh-CN" altLang="en-US" sz="1200" b="1">
                <a:solidFill>
                  <a:srgbClr val="737375"/>
                </a:solidFill>
                <a:latin typeface="Montserrat" panose="00000500000000000000" pitchFamily="2" charset="0"/>
              </a:rPr>
              <a:t>）</a:t>
            </a:r>
            <a:endParaRPr lang="en-US" sz="1200" b="1">
              <a:solidFill>
                <a:srgbClr val="737375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2088E5-285E-FCB7-DA5D-311ABFB1F07B}"/>
              </a:ext>
            </a:extLst>
          </p:cNvPr>
          <p:cNvSpPr txBox="1"/>
          <p:nvPr/>
        </p:nvSpPr>
        <p:spPr>
          <a:xfrm>
            <a:off x="5435579" y="1268296"/>
            <a:ext cx="6000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737375"/>
                </a:solidFill>
                <a:latin typeface="Montserrat" panose="00000500000000000000" pitchFamily="2" charset="0"/>
              </a:rPr>
              <a:t>Estimation of how large the purchase amount was in Europe</a:t>
            </a: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FC567C1E-B16D-24F8-EA4A-BE2F77FCFB85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More companies have some sourcing in Europe, however a large group has only minor part of spend in Europe</a:t>
            </a:r>
          </a:p>
        </p:txBody>
      </p:sp>
      <p:sp>
        <p:nvSpPr>
          <p:cNvPr id="12" name="Textruta 242">
            <a:extLst>
              <a:ext uri="{FF2B5EF4-FFF2-40B4-BE49-F238E27FC236}">
                <a16:creationId xmlns:a16="http://schemas.microsoft.com/office/drawing/2014/main" id="{9664DB03-65B1-C313-F0A8-44872EE949C8}"/>
              </a:ext>
            </a:extLst>
          </p:cNvPr>
          <p:cNvSpPr txBox="1"/>
          <p:nvPr/>
        </p:nvSpPr>
        <p:spPr>
          <a:xfrm>
            <a:off x="4367382" y="4569824"/>
            <a:ext cx="4290341" cy="58154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AU" sz="1200" b="1">
                <a:solidFill>
                  <a:srgbClr val="737375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Survey respondents listing top 3 countries they source</a:t>
            </a:r>
          </a:p>
        </p:txBody>
      </p:sp>
      <p:pic>
        <p:nvPicPr>
          <p:cNvPr id="13" name="Picture 2" descr="Germany flag icon - Country flags">
            <a:extLst>
              <a:ext uri="{FF2B5EF4-FFF2-40B4-BE49-F238E27FC236}">
                <a16:creationId xmlns:a16="http://schemas.microsoft.com/office/drawing/2014/main" id="{9AA0DF3E-F8E8-04E8-8077-1DF5BE41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8" y="5178258"/>
            <a:ext cx="889953" cy="8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Badge 1 outline">
            <a:extLst>
              <a:ext uri="{FF2B5EF4-FFF2-40B4-BE49-F238E27FC236}">
                <a16:creationId xmlns:a16="http://schemas.microsoft.com/office/drawing/2014/main" id="{FF6DAD76-4178-88A4-8AA9-EC8511BAC2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37260" y="5123235"/>
            <a:ext cx="430615" cy="43061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5BA2EE7-3941-148F-A630-7035D8D6F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6496" y="5149564"/>
            <a:ext cx="907571" cy="90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Badge outline">
            <a:extLst>
              <a:ext uri="{FF2B5EF4-FFF2-40B4-BE49-F238E27FC236}">
                <a16:creationId xmlns:a16="http://schemas.microsoft.com/office/drawing/2014/main" id="{ABFE96C8-F28D-422D-93A7-FFD7503295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3581" y="5104012"/>
            <a:ext cx="445332" cy="44533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ED9B9F1-C53B-36AC-B9F8-3FDFA2E23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24211" y="5178258"/>
            <a:ext cx="907571" cy="90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Badge 3 outline">
            <a:extLst>
              <a:ext uri="{FF2B5EF4-FFF2-40B4-BE49-F238E27FC236}">
                <a16:creationId xmlns:a16="http://schemas.microsoft.com/office/drawing/2014/main" id="{9CBBF32A-9E9B-63FF-E59F-2AA61A69D9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97809" y="5120161"/>
            <a:ext cx="445332" cy="4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0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8406AE8-E2DE-D32D-6F5B-451F6BF10CE5}"/>
              </a:ext>
            </a:extLst>
          </p:cNvPr>
          <p:cNvGraphicFramePr/>
          <p:nvPr/>
        </p:nvGraphicFramePr>
        <p:xfrm>
          <a:off x="387168" y="3113712"/>
          <a:ext cx="11392938" cy="355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2103E14-D642-24FA-89A4-4CDF5244D636}"/>
              </a:ext>
            </a:extLst>
          </p:cNvPr>
          <p:cNvGraphicFramePr/>
          <p:nvPr/>
        </p:nvGraphicFramePr>
        <p:xfrm>
          <a:off x="6960454" y="1983673"/>
          <a:ext cx="4819652" cy="284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B71454A-51C6-01F3-8E32-68CCAD4879A2}"/>
              </a:ext>
            </a:extLst>
          </p:cNvPr>
          <p:cNvGraphicFramePr/>
          <p:nvPr/>
        </p:nvGraphicFramePr>
        <p:xfrm>
          <a:off x="6960454" y="4184578"/>
          <a:ext cx="4819652" cy="2348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9" name="Bildobjekt 27" descr="Logo, icon&#10;&#10;Description automatically generated">
            <a:extLst>
              <a:ext uri="{FF2B5EF4-FFF2-40B4-BE49-F238E27FC236}">
                <a16:creationId xmlns:a16="http://schemas.microsoft.com/office/drawing/2014/main" id="{E1B5A276-25C2-D910-436D-E98A6B9122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63" y="3188608"/>
            <a:ext cx="553052" cy="54033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0D4FC4D-9294-EE32-91D6-838C3D4F04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302" y="4614822"/>
            <a:ext cx="571149" cy="57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SEAN Flag Vector. Original And Simple Asean Economic Community Flag  Isolated Vector In Official Colors And Proportion Correctly Stock Vector -  Illustration of team, sign: 137440879">
            <a:extLst>
              <a:ext uri="{FF2B5EF4-FFF2-40B4-BE49-F238E27FC236}">
                <a16:creationId xmlns:a16="http://schemas.microsoft.com/office/drawing/2014/main" id="{93A19EC2-84D6-48A2-A6CF-CEFA00EC3E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0429" r="17031" b="20580"/>
          <a:stretch/>
        </p:blipFill>
        <p:spPr bwMode="auto">
          <a:xfrm>
            <a:off x="10969789" y="3139608"/>
            <a:ext cx="558174" cy="555696"/>
          </a:xfrm>
          <a:prstGeom prst="ellipse">
            <a:avLst/>
          </a:prstGeom>
          <a:noFill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CEA67BC-D4D8-21EB-EFFA-5E57F7EB0958}"/>
              </a:ext>
            </a:extLst>
          </p:cNvPr>
          <p:cNvSpPr txBox="1"/>
          <p:nvPr/>
        </p:nvSpPr>
        <p:spPr>
          <a:xfrm>
            <a:off x="486151" y="2432614"/>
            <a:ext cx="5733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i="1">
                <a:solidFill>
                  <a:srgbClr val="737375"/>
                </a:solidFill>
                <a:latin typeface="Montserrat" panose="00000500000000000000" pitchFamily="2" charset="0"/>
              </a:rPr>
              <a:t>Main reason for sourcing in China, s</a:t>
            </a:r>
            <a:r>
              <a:rPr lang="en-US" sz="1100" b="1" i="1">
                <a:solidFill>
                  <a:srgbClr val="737375"/>
                </a:solidFill>
                <a:latin typeface="Montserrat" panose="00000500000000000000" pitchFamily="2" charset="0"/>
              </a:rPr>
              <a:t>hare of the respondents</a:t>
            </a:r>
          </a:p>
          <a:p>
            <a:pPr algn="ctr"/>
            <a:r>
              <a:rPr lang="en-US" sz="1100" b="1" i="1">
                <a:solidFill>
                  <a:srgbClr val="737375"/>
                </a:solidFill>
                <a:latin typeface="Montserrat" panose="00000500000000000000" pitchFamily="2" charset="0"/>
              </a:rPr>
              <a:t>(2019-2023)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D56ADE-DA7C-A04F-871D-BF8B9A27E790}"/>
              </a:ext>
            </a:extLst>
          </p:cNvPr>
          <p:cNvSpPr txBox="1"/>
          <p:nvPr/>
        </p:nvSpPr>
        <p:spPr>
          <a:xfrm>
            <a:off x="6960454" y="2404556"/>
            <a:ext cx="48196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i="1">
                <a:solidFill>
                  <a:srgbClr val="737375"/>
                </a:solidFill>
                <a:latin typeface="Montserrat" panose="00000500000000000000" pitchFamily="2" charset="0"/>
              </a:rPr>
              <a:t>Main reason for sourcing in SEA and Europe, </a:t>
            </a:r>
          </a:p>
          <a:p>
            <a:pPr algn="ctr"/>
            <a:r>
              <a:rPr lang="en-US" altLang="zh-CN" sz="1100" b="1" i="1">
                <a:solidFill>
                  <a:srgbClr val="737375"/>
                </a:solidFill>
                <a:latin typeface="Montserrat" panose="00000500000000000000" pitchFamily="2" charset="0"/>
              </a:rPr>
              <a:t>share of the respondents</a:t>
            </a:r>
          </a:p>
          <a:p>
            <a:pPr algn="ctr"/>
            <a:r>
              <a:rPr lang="en-US" sz="1100" b="1" i="1">
                <a:solidFill>
                  <a:srgbClr val="737375"/>
                </a:solidFill>
                <a:latin typeface="Montserrat" panose="00000500000000000000" pitchFamily="2" charset="0"/>
              </a:rPr>
              <a:t>(2021-2023)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BB5D37E-017D-D66A-6DDC-69233279428E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387350" y="1782763"/>
            <a:ext cx="620395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188913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altLang="en-US" b="1">
                <a:effectLst/>
                <a:latin typeface="+mn-lt"/>
              </a:rPr>
              <a:t>C</a:t>
            </a:r>
            <a:r>
              <a:rPr lang="en-US" altLang="zh-CN" b="1" err="1">
                <a:effectLst/>
                <a:latin typeface="+mn-lt"/>
              </a:rPr>
              <a:t>hina</a:t>
            </a:r>
            <a:r>
              <a:rPr lang="en-US" altLang="zh-CN" b="1">
                <a:effectLst/>
                <a:latin typeface="+mn-lt"/>
              </a:rPr>
              <a:t> is mainly identified as a market for global supply</a:t>
            </a:r>
            <a:endParaRPr lang="en-GB" b="1">
              <a:latin typeface="+mn-lt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3C80BDB-2FA5-9FC7-9E4F-D138F6F19114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6961188" y="1782764"/>
            <a:ext cx="4819650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84138" tIns="0" rIns="84138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b="1">
                <a:effectLst/>
                <a:latin typeface="+mn-lt"/>
              </a:rPr>
              <a:t>SEA mainly serves global demand while Europe </a:t>
            </a:r>
            <a:r>
              <a:rPr lang="en-US" altLang="zh-CN" b="1">
                <a:effectLst/>
                <a:latin typeface="+mn-lt"/>
              </a:rPr>
              <a:t>supplies both </a:t>
            </a:r>
            <a:r>
              <a:rPr lang="en-US" altLang="en-US" b="1">
                <a:effectLst/>
                <a:latin typeface="+mn-lt"/>
              </a:rPr>
              <a:t>local and global demand</a:t>
            </a:r>
            <a:endParaRPr lang="en-GB" b="1">
              <a:latin typeface="+mn-lt"/>
            </a:endParaRPr>
          </a:p>
        </p:txBody>
      </p:sp>
      <p:sp>
        <p:nvSpPr>
          <p:cNvPr id="13" name="文本占位符 1">
            <a:extLst>
              <a:ext uri="{FF2B5EF4-FFF2-40B4-BE49-F238E27FC236}">
                <a16:creationId xmlns:a16="http://schemas.microsoft.com/office/drawing/2014/main" id="{F48552E0-E1DA-187B-C9E1-8073BAB66ACE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China and Southeast Asia have much sourcing for pure exports, while Europe normally supplies local and global demand</a:t>
            </a:r>
          </a:p>
        </p:txBody>
      </p:sp>
    </p:spTree>
    <p:extLst>
      <p:ext uri="{BB962C8B-B14F-4D97-AF65-F5344CB8AC3E}">
        <p14:creationId xmlns:p14="http://schemas.microsoft.com/office/powerpoint/2010/main" val="348602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A28A7C9-110A-44AB-9760-A0EC451925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28A7C9-110A-44AB-9760-A0EC451925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图片 23">
            <a:extLst>
              <a:ext uri="{FF2B5EF4-FFF2-40B4-BE49-F238E27FC236}">
                <a16:creationId xmlns:a16="http://schemas.microsoft.com/office/drawing/2014/main" id="{B5514A28-8FD2-26B3-3AAF-D47B91329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3" r="33033"/>
          <a:stretch/>
        </p:blipFill>
        <p:spPr>
          <a:xfrm>
            <a:off x="8553887" y="1"/>
            <a:ext cx="3619500" cy="6858000"/>
          </a:xfrm>
          <a:prstGeom prst="rect">
            <a:avLst/>
          </a:prstGeom>
        </p:spPr>
      </p:pic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CC7BBFF3-2349-CB31-796A-9DE55F9168AE}"/>
              </a:ext>
            </a:extLst>
          </p:cNvPr>
          <p:cNvSpPr/>
          <p:nvPr/>
        </p:nvSpPr>
        <p:spPr>
          <a:xfrm flipH="1" flipV="1">
            <a:off x="7183809" y="0"/>
            <a:ext cx="2774353" cy="685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36EBF5-5BE3-7A48-AF61-085952C11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5E369C-9207-412C-58BC-C653B4DABE8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67582B5-BCF1-6701-FB58-6896C8D7DE1C}"/>
              </a:ext>
            </a:extLst>
          </p:cNvPr>
          <p:cNvGraphicFramePr/>
          <p:nvPr/>
        </p:nvGraphicFramePr>
        <p:xfrm>
          <a:off x="447431" y="1627395"/>
          <a:ext cx="8106455" cy="252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5AD67E6-B30E-1DCB-3665-078018FFDC76}"/>
              </a:ext>
            </a:extLst>
          </p:cNvPr>
          <p:cNvSpPr txBox="1"/>
          <p:nvPr/>
        </p:nvSpPr>
        <p:spPr>
          <a:xfrm>
            <a:off x="362464" y="1920701"/>
            <a:ext cx="8593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srgbClr val="737375"/>
                </a:solidFill>
                <a:latin typeface="Montserrat" panose="00000500000000000000" pitchFamily="2" charset="0"/>
              </a:rPr>
              <a:t>Share of respondents’ likeliness to relocate their sourcing out of China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39B07467-970B-80E9-119D-AB227C312316}"/>
              </a:ext>
            </a:extLst>
          </p:cNvPr>
          <p:cNvGraphicFramePr/>
          <p:nvPr/>
        </p:nvGraphicFramePr>
        <p:xfrm>
          <a:off x="447431" y="4215867"/>
          <a:ext cx="8106455" cy="2285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378DDB3B-1299-526D-325C-6543B963F845}"/>
              </a:ext>
            </a:extLst>
          </p:cNvPr>
          <p:cNvSpPr txBox="1"/>
          <p:nvPr/>
        </p:nvSpPr>
        <p:spPr>
          <a:xfrm>
            <a:off x="387168" y="4322268"/>
            <a:ext cx="8593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srgbClr val="737375"/>
                </a:solidFill>
                <a:latin typeface="Montserrat" panose="00000500000000000000" pitchFamily="2" charset="0"/>
              </a:rPr>
              <a:t>Share of respondents’ likeliness to relocate their sourcing out of SEA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883A5F-C77B-253D-22FE-2A054C94461D}"/>
              </a:ext>
            </a:extLst>
          </p:cNvPr>
          <p:cNvSpPr txBox="1"/>
          <p:nvPr/>
        </p:nvSpPr>
        <p:spPr>
          <a:xfrm>
            <a:off x="362464" y="4061662"/>
            <a:ext cx="8593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0"/>
              </a:rPr>
              <a:t>G</a:t>
            </a:r>
            <a:r>
              <a:rPr lang="en-US" altLang="zh-CN" sz="1400" b="1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0"/>
              </a:rPr>
              <a:t>rowing</a:t>
            </a:r>
            <a:r>
              <a:rPr lang="en-US" sz="1400" b="1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0"/>
              </a:rPr>
              <a:t> confidence in SEA market when compared with China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B85172-C894-B33C-77AC-14C495C846B6}"/>
              </a:ext>
            </a:extLst>
          </p:cNvPr>
          <p:cNvSpPr txBox="1"/>
          <p:nvPr/>
        </p:nvSpPr>
        <p:spPr>
          <a:xfrm>
            <a:off x="362464" y="1640290"/>
            <a:ext cx="8593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0"/>
              </a:rPr>
              <a:t>Recovering confidence toward the Chinese market</a:t>
            </a: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3911D32-3700-C6AD-DE89-A744C52F62D7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8191420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The recovery of sourcing in China didn’t dull companies’ growing confidence in SEA</a:t>
            </a:r>
          </a:p>
        </p:txBody>
      </p:sp>
    </p:spTree>
    <p:extLst>
      <p:ext uri="{BB962C8B-B14F-4D97-AF65-F5344CB8AC3E}">
        <p14:creationId xmlns:p14="http://schemas.microsoft.com/office/powerpoint/2010/main" val="234156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01ED8-F39C-C61F-3F68-8AF142F84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23" name="Rektangel med rundade hörn 12">
            <a:extLst>
              <a:ext uri="{FF2B5EF4-FFF2-40B4-BE49-F238E27FC236}">
                <a16:creationId xmlns:a16="http://schemas.microsoft.com/office/drawing/2014/main" id="{E0C9DC06-F25A-E7D9-1EAD-20070571181A}"/>
              </a:ext>
            </a:extLst>
          </p:cNvPr>
          <p:cNvSpPr/>
          <p:nvPr/>
        </p:nvSpPr>
        <p:spPr>
          <a:xfrm>
            <a:off x="1677621" y="1998611"/>
            <a:ext cx="2290073" cy="1197306"/>
          </a:xfrm>
          <a:prstGeom prst="roundRect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/>
                <a:cs typeface="+mn-cs"/>
              </a:rPr>
              <a:t>Increasing costs</a:t>
            </a: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24" name="Ellips 2">
            <a:extLst>
              <a:ext uri="{FF2B5EF4-FFF2-40B4-BE49-F238E27FC236}">
                <a16:creationId xmlns:a16="http://schemas.microsoft.com/office/drawing/2014/main" id="{09478A3F-D576-5BDB-95DB-6A24325B8BA4}"/>
              </a:ext>
            </a:extLst>
          </p:cNvPr>
          <p:cNvSpPr/>
          <p:nvPr/>
        </p:nvSpPr>
        <p:spPr>
          <a:xfrm>
            <a:off x="1516680" y="2115850"/>
            <a:ext cx="497450" cy="487319"/>
          </a:xfrm>
          <a:prstGeom prst="ellipse">
            <a:avLst/>
          </a:prstGeom>
          <a:solidFill>
            <a:srgbClr val="B92E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rPr>
              <a:t>1</a:t>
            </a:r>
          </a:p>
        </p:txBody>
      </p:sp>
      <p:pic>
        <p:nvPicPr>
          <p:cNvPr id="25" name="Bildobjekt 27">
            <a:extLst>
              <a:ext uri="{FF2B5EF4-FFF2-40B4-BE49-F238E27FC236}">
                <a16:creationId xmlns:a16="http://schemas.microsoft.com/office/drawing/2014/main" id="{B7BF23C4-EDB6-5224-BF48-72020BDDA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1" y="3595195"/>
            <a:ext cx="684865" cy="670918"/>
          </a:xfrm>
          <a:prstGeom prst="rect">
            <a:avLst/>
          </a:prstGeom>
        </p:spPr>
      </p:pic>
      <p:sp>
        <p:nvSpPr>
          <p:cNvPr id="26" name="Triangel 28">
            <a:extLst>
              <a:ext uri="{FF2B5EF4-FFF2-40B4-BE49-F238E27FC236}">
                <a16:creationId xmlns:a16="http://schemas.microsoft.com/office/drawing/2014/main" id="{C766578B-47E9-4B1F-8884-4C737BB8C549}"/>
              </a:ext>
            </a:extLst>
          </p:cNvPr>
          <p:cNvSpPr/>
          <p:nvPr/>
        </p:nvSpPr>
        <p:spPr>
          <a:xfrm rot="5400000">
            <a:off x="525537" y="3888318"/>
            <a:ext cx="1602646" cy="217506"/>
          </a:xfrm>
          <a:prstGeom prst="triangle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7" name="textruta 35">
            <a:extLst>
              <a:ext uri="{FF2B5EF4-FFF2-40B4-BE49-F238E27FC236}">
                <a16:creationId xmlns:a16="http://schemas.microsoft.com/office/drawing/2014/main" id="{9801A999-919A-B425-7C98-742E8560F3E4}"/>
              </a:ext>
            </a:extLst>
          </p:cNvPr>
          <p:cNvSpPr txBox="1"/>
          <p:nvPr/>
        </p:nvSpPr>
        <p:spPr>
          <a:xfrm>
            <a:off x="2638067" y="2542886"/>
            <a:ext cx="60936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2023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textruta 36">
            <a:extLst>
              <a:ext uri="{FF2B5EF4-FFF2-40B4-BE49-F238E27FC236}">
                <a16:creationId xmlns:a16="http://schemas.microsoft.com/office/drawing/2014/main" id="{7E0B12AE-715D-D10E-382C-60D1E3A23DE9}"/>
              </a:ext>
            </a:extLst>
          </p:cNvPr>
          <p:cNvSpPr txBox="1"/>
          <p:nvPr/>
        </p:nvSpPr>
        <p:spPr>
          <a:xfrm>
            <a:off x="1986003" y="2542886"/>
            <a:ext cx="62294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2022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ruta 32">
            <a:extLst>
              <a:ext uri="{FF2B5EF4-FFF2-40B4-BE49-F238E27FC236}">
                <a16:creationId xmlns:a16="http://schemas.microsoft.com/office/drawing/2014/main" id="{CB398978-4BEA-69F8-07EB-478204D3F703}"/>
              </a:ext>
            </a:extLst>
          </p:cNvPr>
          <p:cNvSpPr txBox="1"/>
          <p:nvPr/>
        </p:nvSpPr>
        <p:spPr>
          <a:xfrm>
            <a:off x="2614228" y="2744181"/>
            <a:ext cx="530915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44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textruta 37">
            <a:extLst>
              <a:ext uri="{FF2B5EF4-FFF2-40B4-BE49-F238E27FC236}">
                <a16:creationId xmlns:a16="http://schemas.microsoft.com/office/drawing/2014/main" id="{836539E7-8104-0FB1-A019-4267198F192F}"/>
              </a:ext>
            </a:extLst>
          </p:cNvPr>
          <p:cNvSpPr txBox="1"/>
          <p:nvPr/>
        </p:nvSpPr>
        <p:spPr>
          <a:xfrm>
            <a:off x="2028347" y="2744181"/>
            <a:ext cx="508473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6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5%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textruta 44">
            <a:extLst>
              <a:ext uri="{FF2B5EF4-FFF2-40B4-BE49-F238E27FC236}">
                <a16:creationId xmlns:a16="http://schemas.microsoft.com/office/drawing/2014/main" id="{C72F0757-4966-B471-1B2B-03A113B97094}"/>
              </a:ext>
            </a:extLst>
          </p:cNvPr>
          <p:cNvSpPr txBox="1"/>
          <p:nvPr/>
        </p:nvSpPr>
        <p:spPr>
          <a:xfrm>
            <a:off x="3393379" y="2560401"/>
            <a:ext cx="48442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i="1" kern="1200">
                <a:solidFill>
                  <a:srgbClr val="00B05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en-AU" sz="1200" i="1">
                <a:solidFill>
                  <a:srgbClr val="00B05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21</a:t>
            </a:r>
            <a:r>
              <a:rPr lang="en-US" sz="900" i="1">
                <a:solidFill>
                  <a:srgbClr val="00B05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%</a:t>
            </a:r>
            <a:endParaRPr lang="en-AU" sz="900" i="1">
              <a:solidFill>
                <a:srgbClr val="00B050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2" name="Bild 46" descr="Rak pil">
            <a:extLst>
              <a:ext uri="{FF2B5EF4-FFF2-40B4-BE49-F238E27FC236}">
                <a16:creationId xmlns:a16="http://schemas.microsoft.com/office/drawing/2014/main" id="{54AE6CEB-6A23-E0C7-1E6F-862CDD58E0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3105149" y="2664806"/>
            <a:ext cx="425450" cy="177800"/>
          </a:xfrm>
          <a:prstGeom prst="rect">
            <a:avLst/>
          </a:prstGeom>
        </p:spPr>
      </p:pic>
      <p:sp>
        <p:nvSpPr>
          <p:cNvPr id="33" name="Rektangel med rundade hörn 12">
            <a:extLst>
              <a:ext uri="{FF2B5EF4-FFF2-40B4-BE49-F238E27FC236}">
                <a16:creationId xmlns:a16="http://schemas.microsoft.com/office/drawing/2014/main" id="{26055D3F-68BA-36BF-97C4-E5F2BF391BC6}"/>
              </a:ext>
            </a:extLst>
          </p:cNvPr>
          <p:cNvSpPr/>
          <p:nvPr/>
        </p:nvSpPr>
        <p:spPr>
          <a:xfrm>
            <a:off x="1677621" y="3337211"/>
            <a:ext cx="2290073" cy="1197306"/>
          </a:xfrm>
          <a:prstGeom prst="roundRect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/>
                <a:cs typeface="+mn-cs"/>
              </a:rPr>
              <a:t>Unstable suppliers</a:t>
            </a: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/>
                <a:cs typeface="+mn-cs"/>
              </a:rPr>
              <a:t>performance</a:t>
            </a: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100" kern="0">
              <a:solidFill>
                <a:srgbClr val="000000"/>
              </a:solidFill>
              <a:ea typeface="微软雅黑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100" kern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34" name="Ellips 2">
            <a:extLst>
              <a:ext uri="{FF2B5EF4-FFF2-40B4-BE49-F238E27FC236}">
                <a16:creationId xmlns:a16="http://schemas.microsoft.com/office/drawing/2014/main" id="{D2071681-995A-704B-A306-947AE04DAE1D}"/>
              </a:ext>
            </a:extLst>
          </p:cNvPr>
          <p:cNvSpPr/>
          <p:nvPr/>
        </p:nvSpPr>
        <p:spPr>
          <a:xfrm>
            <a:off x="1516680" y="3454450"/>
            <a:ext cx="497450" cy="487319"/>
          </a:xfrm>
          <a:prstGeom prst="ellipse">
            <a:avLst/>
          </a:prstGeom>
          <a:solidFill>
            <a:srgbClr val="B92E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i="1" kern="0">
                <a:solidFill>
                  <a:srgbClr val="FFFFFF"/>
                </a:solidFill>
                <a:ea typeface="微软雅黑"/>
              </a:rPr>
              <a:t>2</a:t>
            </a:r>
            <a:endParaRPr kumimoji="0" lang="sv-SE" sz="2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5" name="textruta 35">
            <a:extLst>
              <a:ext uri="{FF2B5EF4-FFF2-40B4-BE49-F238E27FC236}">
                <a16:creationId xmlns:a16="http://schemas.microsoft.com/office/drawing/2014/main" id="{F52FD9F5-6C71-B52C-C806-5D2C74ABF5B7}"/>
              </a:ext>
            </a:extLst>
          </p:cNvPr>
          <p:cNvSpPr txBox="1"/>
          <p:nvPr/>
        </p:nvSpPr>
        <p:spPr>
          <a:xfrm>
            <a:off x="2638067" y="3870469"/>
            <a:ext cx="58031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2023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textruta 36">
            <a:extLst>
              <a:ext uri="{FF2B5EF4-FFF2-40B4-BE49-F238E27FC236}">
                <a16:creationId xmlns:a16="http://schemas.microsoft.com/office/drawing/2014/main" id="{C6E36109-62F2-446C-8BE4-3200DF1584B1}"/>
              </a:ext>
            </a:extLst>
          </p:cNvPr>
          <p:cNvSpPr txBox="1"/>
          <p:nvPr/>
        </p:nvSpPr>
        <p:spPr>
          <a:xfrm>
            <a:off x="1986003" y="3870469"/>
            <a:ext cx="62294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2022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textruta 32">
            <a:extLst>
              <a:ext uri="{FF2B5EF4-FFF2-40B4-BE49-F238E27FC236}">
                <a16:creationId xmlns:a16="http://schemas.microsoft.com/office/drawing/2014/main" id="{9026308B-151C-4A24-D9CD-54D266B27566}"/>
              </a:ext>
            </a:extLst>
          </p:cNvPr>
          <p:cNvSpPr txBox="1"/>
          <p:nvPr/>
        </p:nvSpPr>
        <p:spPr>
          <a:xfrm>
            <a:off x="2625448" y="4071764"/>
            <a:ext cx="508474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29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textruta 37">
            <a:extLst>
              <a:ext uri="{FF2B5EF4-FFF2-40B4-BE49-F238E27FC236}">
                <a16:creationId xmlns:a16="http://schemas.microsoft.com/office/drawing/2014/main" id="{159C8BB5-BB9B-B4FC-8288-64FD5ADB278A}"/>
              </a:ext>
            </a:extLst>
          </p:cNvPr>
          <p:cNvSpPr txBox="1"/>
          <p:nvPr/>
        </p:nvSpPr>
        <p:spPr>
          <a:xfrm>
            <a:off x="2028347" y="4071764"/>
            <a:ext cx="511679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38%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3" name="Rektangel med rundade hörn 12">
            <a:extLst>
              <a:ext uri="{FF2B5EF4-FFF2-40B4-BE49-F238E27FC236}">
                <a16:creationId xmlns:a16="http://schemas.microsoft.com/office/drawing/2014/main" id="{1071CAD9-32D7-F1B6-8E21-37F84F75F935}"/>
              </a:ext>
            </a:extLst>
          </p:cNvPr>
          <p:cNvSpPr/>
          <p:nvPr/>
        </p:nvSpPr>
        <p:spPr>
          <a:xfrm>
            <a:off x="1678583" y="4673011"/>
            <a:ext cx="2289111" cy="1197306"/>
          </a:xfrm>
          <a:prstGeom prst="roundRect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kern="0">
                <a:solidFill>
                  <a:srgbClr val="000000"/>
                </a:solidFill>
                <a:ea typeface="微软雅黑"/>
              </a:rPr>
              <a:t>Increased tariffs</a:t>
            </a:r>
            <a:endParaRPr kumimoji="0" lang="sv-SE" sz="1200" b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44" name="Ellips 2">
            <a:extLst>
              <a:ext uri="{FF2B5EF4-FFF2-40B4-BE49-F238E27FC236}">
                <a16:creationId xmlns:a16="http://schemas.microsoft.com/office/drawing/2014/main" id="{C2027A3F-D111-F4CF-22D9-62CBC61141CE}"/>
              </a:ext>
            </a:extLst>
          </p:cNvPr>
          <p:cNvSpPr/>
          <p:nvPr/>
        </p:nvSpPr>
        <p:spPr>
          <a:xfrm>
            <a:off x="1517642" y="4790250"/>
            <a:ext cx="497450" cy="487319"/>
          </a:xfrm>
          <a:prstGeom prst="ellipse">
            <a:avLst/>
          </a:prstGeom>
          <a:solidFill>
            <a:srgbClr val="B92E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i="1" kern="0">
                <a:solidFill>
                  <a:srgbClr val="FFFFFF"/>
                </a:solidFill>
                <a:ea typeface="微软雅黑"/>
              </a:rPr>
              <a:t>3</a:t>
            </a:r>
            <a:endParaRPr kumimoji="0" lang="sv-SE" sz="2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5" name="textruta 35">
            <a:extLst>
              <a:ext uri="{FF2B5EF4-FFF2-40B4-BE49-F238E27FC236}">
                <a16:creationId xmlns:a16="http://schemas.microsoft.com/office/drawing/2014/main" id="{96580D24-1BDD-63F8-4370-CE004B115342}"/>
              </a:ext>
            </a:extLst>
          </p:cNvPr>
          <p:cNvSpPr txBox="1"/>
          <p:nvPr/>
        </p:nvSpPr>
        <p:spPr>
          <a:xfrm>
            <a:off x="2638067" y="5273168"/>
            <a:ext cx="570195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2023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textruta 36">
            <a:extLst>
              <a:ext uri="{FF2B5EF4-FFF2-40B4-BE49-F238E27FC236}">
                <a16:creationId xmlns:a16="http://schemas.microsoft.com/office/drawing/2014/main" id="{85422651-22E1-AD21-AAF8-08005CC7D9E0}"/>
              </a:ext>
            </a:extLst>
          </p:cNvPr>
          <p:cNvSpPr txBox="1"/>
          <p:nvPr/>
        </p:nvSpPr>
        <p:spPr>
          <a:xfrm>
            <a:off x="1986003" y="5273168"/>
            <a:ext cx="62294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2022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textruta 32">
            <a:extLst>
              <a:ext uri="{FF2B5EF4-FFF2-40B4-BE49-F238E27FC236}">
                <a16:creationId xmlns:a16="http://schemas.microsoft.com/office/drawing/2014/main" id="{260F0CF5-0113-2EE9-D392-300DE1FAC3B7}"/>
              </a:ext>
            </a:extLst>
          </p:cNvPr>
          <p:cNvSpPr txBox="1"/>
          <p:nvPr/>
        </p:nvSpPr>
        <p:spPr>
          <a:xfrm>
            <a:off x="2621441" y="5474463"/>
            <a:ext cx="51648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24%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textruta 37">
            <a:extLst>
              <a:ext uri="{FF2B5EF4-FFF2-40B4-BE49-F238E27FC236}">
                <a16:creationId xmlns:a16="http://schemas.microsoft.com/office/drawing/2014/main" id="{B1F5184B-5B05-3F12-A17C-BEE79C35DB63}"/>
              </a:ext>
            </a:extLst>
          </p:cNvPr>
          <p:cNvSpPr txBox="1"/>
          <p:nvPr/>
        </p:nvSpPr>
        <p:spPr>
          <a:xfrm>
            <a:off x="2028347" y="5474463"/>
            <a:ext cx="471604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15%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2A9F912-06EA-988F-F770-55BE31AB06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93" y="3595195"/>
            <a:ext cx="665764" cy="67091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Rektangel med rundade hörn 12">
            <a:extLst>
              <a:ext uri="{FF2B5EF4-FFF2-40B4-BE49-F238E27FC236}">
                <a16:creationId xmlns:a16="http://schemas.microsoft.com/office/drawing/2014/main" id="{98D8BB64-7FAF-36D0-E77A-C2625F68705A}"/>
              </a:ext>
            </a:extLst>
          </p:cNvPr>
          <p:cNvSpPr/>
          <p:nvPr/>
        </p:nvSpPr>
        <p:spPr>
          <a:xfrm>
            <a:off x="9338055" y="2004516"/>
            <a:ext cx="2287759" cy="1197306"/>
          </a:xfrm>
          <a:prstGeom prst="roundRect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/>
                <a:cs typeface="+mn-cs"/>
              </a:rPr>
              <a:t>Increasing cost</a:t>
            </a: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86" name="Ellips 2">
            <a:extLst>
              <a:ext uri="{FF2B5EF4-FFF2-40B4-BE49-F238E27FC236}">
                <a16:creationId xmlns:a16="http://schemas.microsoft.com/office/drawing/2014/main" id="{19CE83AA-1B38-F422-74AA-9D8DCAF80D27}"/>
              </a:ext>
            </a:extLst>
          </p:cNvPr>
          <p:cNvSpPr/>
          <p:nvPr/>
        </p:nvSpPr>
        <p:spPr>
          <a:xfrm>
            <a:off x="9177114" y="2121755"/>
            <a:ext cx="497450" cy="487319"/>
          </a:xfrm>
          <a:prstGeom prst="ellipse">
            <a:avLst/>
          </a:prstGeom>
          <a:solidFill>
            <a:srgbClr val="B92E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rPr>
              <a:t>1</a:t>
            </a:r>
          </a:p>
        </p:txBody>
      </p:sp>
      <p:sp>
        <p:nvSpPr>
          <p:cNvPr id="87" name="Triangel 28">
            <a:extLst>
              <a:ext uri="{FF2B5EF4-FFF2-40B4-BE49-F238E27FC236}">
                <a16:creationId xmlns:a16="http://schemas.microsoft.com/office/drawing/2014/main" id="{5F9AC1A5-A011-D69A-ADFD-7B750E1CEB4F}"/>
              </a:ext>
            </a:extLst>
          </p:cNvPr>
          <p:cNvSpPr/>
          <p:nvPr/>
        </p:nvSpPr>
        <p:spPr>
          <a:xfrm rot="5400000">
            <a:off x="8142100" y="3843822"/>
            <a:ext cx="1602646" cy="217506"/>
          </a:xfrm>
          <a:prstGeom prst="triangle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8" name="textruta 35">
            <a:extLst>
              <a:ext uri="{FF2B5EF4-FFF2-40B4-BE49-F238E27FC236}">
                <a16:creationId xmlns:a16="http://schemas.microsoft.com/office/drawing/2014/main" id="{A8EADF34-8442-88A8-7AF6-9BD45487E936}"/>
              </a:ext>
            </a:extLst>
          </p:cNvPr>
          <p:cNvSpPr txBox="1"/>
          <p:nvPr/>
        </p:nvSpPr>
        <p:spPr>
          <a:xfrm>
            <a:off x="10285796" y="2548791"/>
            <a:ext cx="62876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2023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9" name="textruta 36">
            <a:extLst>
              <a:ext uri="{FF2B5EF4-FFF2-40B4-BE49-F238E27FC236}">
                <a16:creationId xmlns:a16="http://schemas.microsoft.com/office/drawing/2014/main" id="{0D41E326-749B-5A21-5F27-D887711C5607}"/>
              </a:ext>
            </a:extLst>
          </p:cNvPr>
          <p:cNvSpPr txBox="1"/>
          <p:nvPr/>
        </p:nvSpPr>
        <p:spPr>
          <a:xfrm>
            <a:off x="9568116" y="2548791"/>
            <a:ext cx="62294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2022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0" name="textruta 32">
            <a:extLst>
              <a:ext uri="{FF2B5EF4-FFF2-40B4-BE49-F238E27FC236}">
                <a16:creationId xmlns:a16="http://schemas.microsoft.com/office/drawing/2014/main" id="{C94D006B-5B06-A957-CE75-802F878CE084}"/>
              </a:ext>
            </a:extLst>
          </p:cNvPr>
          <p:cNvSpPr txBox="1"/>
          <p:nvPr/>
        </p:nvSpPr>
        <p:spPr>
          <a:xfrm>
            <a:off x="10262757" y="2750086"/>
            <a:ext cx="52931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40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1" name="textruta 37">
            <a:extLst>
              <a:ext uri="{FF2B5EF4-FFF2-40B4-BE49-F238E27FC236}">
                <a16:creationId xmlns:a16="http://schemas.microsoft.com/office/drawing/2014/main" id="{753B8DAD-8873-A650-1864-2923674ED778}"/>
              </a:ext>
            </a:extLst>
          </p:cNvPr>
          <p:cNvSpPr txBox="1"/>
          <p:nvPr/>
        </p:nvSpPr>
        <p:spPr>
          <a:xfrm>
            <a:off x="9610460" y="2750086"/>
            <a:ext cx="506870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57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4" name="Rektangel med rundade hörn 12">
            <a:extLst>
              <a:ext uri="{FF2B5EF4-FFF2-40B4-BE49-F238E27FC236}">
                <a16:creationId xmlns:a16="http://schemas.microsoft.com/office/drawing/2014/main" id="{2D98B0E5-CE6F-9F5F-4B7D-58A45FCBA111}"/>
              </a:ext>
            </a:extLst>
          </p:cNvPr>
          <p:cNvSpPr/>
          <p:nvPr/>
        </p:nvSpPr>
        <p:spPr>
          <a:xfrm>
            <a:off x="9338055" y="3343116"/>
            <a:ext cx="2287759" cy="1197306"/>
          </a:xfrm>
          <a:prstGeom prst="roundRect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/>
                <a:cs typeface="+mn-cs"/>
              </a:rPr>
              <a:t>Unstable suppliers performance</a:t>
            </a: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100" kern="0">
              <a:solidFill>
                <a:srgbClr val="000000"/>
              </a:solidFill>
              <a:ea typeface="微软雅黑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100" kern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95" name="Ellips 2">
            <a:extLst>
              <a:ext uri="{FF2B5EF4-FFF2-40B4-BE49-F238E27FC236}">
                <a16:creationId xmlns:a16="http://schemas.microsoft.com/office/drawing/2014/main" id="{A8762946-2C39-9663-2D05-1F16A0FBCC9C}"/>
              </a:ext>
            </a:extLst>
          </p:cNvPr>
          <p:cNvSpPr/>
          <p:nvPr/>
        </p:nvSpPr>
        <p:spPr>
          <a:xfrm>
            <a:off x="9177114" y="3460355"/>
            <a:ext cx="497450" cy="487319"/>
          </a:xfrm>
          <a:prstGeom prst="ellipse">
            <a:avLst/>
          </a:prstGeom>
          <a:solidFill>
            <a:srgbClr val="B92E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i="1" kern="0">
                <a:solidFill>
                  <a:srgbClr val="FFFFFF"/>
                </a:solidFill>
                <a:ea typeface="微软雅黑"/>
              </a:rPr>
              <a:t>2</a:t>
            </a:r>
            <a:endParaRPr kumimoji="0" lang="sv-SE" sz="2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96" name="textruta 35">
            <a:extLst>
              <a:ext uri="{FF2B5EF4-FFF2-40B4-BE49-F238E27FC236}">
                <a16:creationId xmlns:a16="http://schemas.microsoft.com/office/drawing/2014/main" id="{ECED23CC-28E8-2CAA-5F59-96E133F8E805}"/>
              </a:ext>
            </a:extLst>
          </p:cNvPr>
          <p:cNvSpPr txBox="1"/>
          <p:nvPr/>
        </p:nvSpPr>
        <p:spPr>
          <a:xfrm>
            <a:off x="10285796" y="3876374"/>
            <a:ext cx="581384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2023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7" name="textruta 36">
            <a:extLst>
              <a:ext uri="{FF2B5EF4-FFF2-40B4-BE49-F238E27FC236}">
                <a16:creationId xmlns:a16="http://schemas.microsoft.com/office/drawing/2014/main" id="{03553AC9-ACCE-7B39-1A2F-889C232EF1E5}"/>
              </a:ext>
            </a:extLst>
          </p:cNvPr>
          <p:cNvSpPr txBox="1"/>
          <p:nvPr/>
        </p:nvSpPr>
        <p:spPr>
          <a:xfrm>
            <a:off x="9568116" y="3876374"/>
            <a:ext cx="62294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2022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8" name="textruta 32">
            <a:extLst>
              <a:ext uri="{FF2B5EF4-FFF2-40B4-BE49-F238E27FC236}">
                <a16:creationId xmlns:a16="http://schemas.microsoft.com/office/drawing/2014/main" id="{28FFD404-B7F0-9637-5FE8-DB8A1CB7F0FA}"/>
              </a:ext>
            </a:extLst>
          </p:cNvPr>
          <p:cNvSpPr txBox="1"/>
          <p:nvPr/>
        </p:nvSpPr>
        <p:spPr>
          <a:xfrm>
            <a:off x="10269971" y="4077669"/>
            <a:ext cx="514886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30%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9" name="textruta 37">
            <a:extLst>
              <a:ext uri="{FF2B5EF4-FFF2-40B4-BE49-F238E27FC236}">
                <a16:creationId xmlns:a16="http://schemas.microsoft.com/office/drawing/2014/main" id="{4C2C2D60-4ECE-665A-EF20-D73911B07025}"/>
              </a:ext>
            </a:extLst>
          </p:cNvPr>
          <p:cNvSpPr txBox="1"/>
          <p:nvPr/>
        </p:nvSpPr>
        <p:spPr>
          <a:xfrm>
            <a:off x="9610460" y="4077669"/>
            <a:ext cx="51648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43%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2" name="Rektangel med rundade hörn 12">
            <a:extLst>
              <a:ext uri="{FF2B5EF4-FFF2-40B4-BE49-F238E27FC236}">
                <a16:creationId xmlns:a16="http://schemas.microsoft.com/office/drawing/2014/main" id="{21159DB7-EA01-CBC0-35AD-A83166E10669}"/>
              </a:ext>
            </a:extLst>
          </p:cNvPr>
          <p:cNvSpPr/>
          <p:nvPr/>
        </p:nvSpPr>
        <p:spPr>
          <a:xfrm>
            <a:off x="9339017" y="4678916"/>
            <a:ext cx="2311290" cy="1197306"/>
          </a:xfrm>
          <a:prstGeom prst="roundRect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100" b="1" kern="0">
                <a:solidFill>
                  <a:srgbClr val="000000"/>
                </a:solidFill>
                <a:ea typeface="微软雅黑"/>
              </a:rPr>
              <a:t>Lack of </a:t>
            </a:r>
            <a:r>
              <a:rPr kumimoji="0" lang="sv-SE" sz="11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/>
                <a:cs typeface="+mn-cs"/>
              </a:rPr>
              <a:t>suppliers skills</a:t>
            </a: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100" kern="0">
              <a:solidFill>
                <a:srgbClr val="000000"/>
              </a:solidFill>
              <a:ea typeface="微软雅黑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100" kern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103" name="Ellips 2">
            <a:extLst>
              <a:ext uri="{FF2B5EF4-FFF2-40B4-BE49-F238E27FC236}">
                <a16:creationId xmlns:a16="http://schemas.microsoft.com/office/drawing/2014/main" id="{42511F34-E0E6-7161-366A-83A859810358}"/>
              </a:ext>
            </a:extLst>
          </p:cNvPr>
          <p:cNvSpPr/>
          <p:nvPr/>
        </p:nvSpPr>
        <p:spPr>
          <a:xfrm>
            <a:off x="9178076" y="4796155"/>
            <a:ext cx="497450" cy="487319"/>
          </a:xfrm>
          <a:prstGeom prst="ellipse">
            <a:avLst/>
          </a:prstGeom>
          <a:solidFill>
            <a:srgbClr val="B92E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i="1" kern="0">
                <a:solidFill>
                  <a:srgbClr val="FFFFFF"/>
                </a:solidFill>
                <a:ea typeface="微软雅黑"/>
              </a:rPr>
              <a:t>3</a:t>
            </a:r>
            <a:endParaRPr kumimoji="0" lang="sv-SE" sz="2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04" name="textruta 35">
            <a:extLst>
              <a:ext uri="{FF2B5EF4-FFF2-40B4-BE49-F238E27FC236}">
                <a16:creationId xmlns:a16="http://schemas.microsoft.com/office/drawing/2014/main" id="{C5229211-4046-0AFF-2D9A-A0844A4E917E}"/>
              </a:ext>
            </a:extLst>
          </p:cNvPr>
          <p:cNvSpPr txBox="1"/>
          <p:nvPr/>
        </p:nvSpPr>
        <p:spPr>
          <a:xfrm>
            <a:off x="10285796" y="5279073"/>
            <a:ext cx="602034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2023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5" name="textruta 36">
            <a:extLst>
              <a:ext uri="{FF2B5EF4-FFF2-40B4-BE49-F238E27FC236}">
                <a16:creationId xmlns:a16="http://schemas.microsoft.com/office/drawing/2014/main" id="{16ACB2B6-863E-85E6-318D-FBE775C687E6}"/>
              </a:ext>
            </a:extLst>
          </p:cNvPr>
          <p:cNvSpPr txBox="1"/>
          <p:nvPr/>
        </p:nvSpPr>
        <p:spPr>
          <a:xfrm>
            <a:off x="9568116" y="5279073"/>
            <a:ext cx="62294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2022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6" name="textruta 32">
            <a:extLst>
              <a:ext uri="{FF2B5EF4-FFF2-40B4-BE49-F238E27FC236}">
                <a16:creationId xmlns:a16="http://schemas.microsoft.com/office/drawing/2014/main" id="{003D4321-D7E2-A95A-4014-B8E9951A6DB3}"/>
              </a:ext>
            </a:extLst>
          </p:cNvPr>
          <p:cNvSpPr txBox="1"/>
          <p:nvPr/>
        </p:nvSpPr>
        <p:spPr>
          <a:xfrm>
            <a:off x="10276383" y="5480368"/>
            <a:ext cx="50206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23%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7" name="textruta 37">
            <a:extLst>
              <a:ext uri="{FF2B5EF4-FFF2-40B4-BE49-F238E27FC236}">
                <a16:creationId xmlns:a16="http://schemas.microsoft.com/office/drawing/2014/main" id="{98D827B2-1F85-9EEE-C44B-8884CB9FD9D1}"/>
              </a:ext>
            </a:extLst>
          </p:cNvPr>
          <p:cNvSpPr txBox="1"/>
          <p:nvPr/>
        </p:nvSpPr>
        <p:spPr>
          <a:xfrm>
            <a:off x="9610460" y="5480368"/>
            <a:ext cx="514885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20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8" name="textruta 44">
            <a:extLst>
              <a:ext uri="{FF2B5EF4-FFF2-40B4-BE49-F238E27FC236}">
                <a16:creationId xmlns:a16="http://schemas.microsoft.com/office/drawing/2014/main" id="{82E9DA65-7B05-152F-8E56-5348A9CCEA92}"/>
              </a:ext>
            </a:extLst>
          </p:cNvPr>
          <p:cNvSpPr txBox="1"/>
          <p:nvPr/>
        </p:nvSpPr>
        <p:spPr>
          <a:xfrm>
            <a:off x="11128447" y="5313807"/>
            <a:ext cx="36740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i="1">
                <a:solidFill>
                  <a:schemeClr val="accent1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sz="900" i="1">
                <a:solidFill>
                  <a:srgbClr val="E43D3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%</a:t>
            </a:r>
            <a:endParaRPr lang="en-AU" sz="900" i="1">
              <a:solidFill>
                <a:srgbClr val="E43D30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9" name="Bild 46" descr="Rak pil">
            <a:extLst>
              <a:ext uri="{FF2B5EF4-FFF2-40B4-BE49-F238E27FC236}">
                <a16:creationId xmlns:a16="http://schemas.microsoft.com/office/drawing/2014/main" id="{E606DCC9-AE8D-40E7-BF62-90C127B934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817291" y="5400993"/>
            <a:ext cx="425450" cy="177800"/>
          </a:xfrm>
          <a:prstGeom prst="rect">
            <a:avLst/>
          </a:prstGeom>
        </p:spPr>
      </p:pic>
      <p:pic>
        <p:nvPicPr>
          <p:cNvPr id="110" name="Picture 109" descr="ASEAN Flag Vector. Original And Simple Asean Economic Community Flag  Isolated Vector In Official Colors And Proportion Correctly Stock Vector -  Illustration of team, sign: 137440879">
            <a:extLst>
              <a:ext uri="{FF2B5EF4-FFF2-40B4-BE49-F238E27FC236}">
                <a16:creationId xmlns:a16="http://schemas.microsoft.com/office/drawing/2014/main" id="{4D2A82E6-2837-930D-EBA0-5C7C09349A3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0429" r="17031" b="20580"/>
          <a:stretch/>
        </p:blipFill>
        <p:spPr bwMode="auto">
          <a:xfrm>
            <a:off x="8037522" y="3595195"/>
            <a:ext cx="671569" cy="693148"/>
          </a:xfrm>
          <a:prstGeom prst="ellipse">
            <a:avLst/>
          </a:prstGeom>
          <a:noFill/>
        </p:spPr>
      </p:pic>
      <p:sp>
        <p:nvSpPr>
          <p:cNvPr id="111" name="Rektangel med rundade hörn 12">
            <a:extLst>
              <a:ext uri="{FF2B5EF4-FFF2-40B4-BE49-F238E27FC236}">
                <a16:creationId xmlns:a16="http://schemas.microsoft.com/office/drawing/2014/main" id="{8472E356-AA84-0EB8-A29E-7721C7F5D15F}"/>
              </a:ext>
            </a:extLst>
          </p:cNvPr>
          <p:cNvSpPr/>
          <p:nvPr/>
        </p:nvSpPr>
        <p:spPr>
          <a:xfrm>
            <a:off x="5508995" y="2001410"/>
            <a:ext cx="2287759" cy="1197306"/>
          </a:xfrm>
          <a:prstGeom prst="roundRect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/>
                <a:cs typeface="+mn-cs"/>
              </a:rPr>
              <a:t>Increasing cost</a:t>
            </a: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112" name="Ellips 2">
            <a:extLst>
              <a:ext uri="{FF2B5EF4-FFF2-40B4-BE49-F238E27FC236}">
                <a16:creationId xmlns:a16="http://schemas.microsoft.com/office/drawing/2014/main" id="{7813EBC0-D98E-1BB9-684F-4AFD4B431560}"/>
              </a:ext>
            </a:extLst>
          </p:cNvPr>
          <p:cNvSpPr/>
          <p:nvPr/>
        </p:nvSpPr>
        <p:spPr>
          <a:xfrm>
            <a:off x="5348054" y="2118649"/>
            <a:ext cx="497450" cy="487319"/>
          </a:xfrm>
          <a:prstGeom prst="ellipse">
            <a:avLst/>
          </a:prstGeom>
          <a:solidFill>
            <a:srgbClr val="B92E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rPr>
              <a:t>1</a:t>
            </a:r>
          </a:p>
        </p:txBody>
      </p:sp>
      <p:sp>
        <p:nvSpPr>
          <p:cNvPr id="113" name="Triangel 28">
            <a:extLst>
              <a:ext uri="{FF2B5EF4-FFF2-40B4-BE49-F238E27FC236}">
                <a16:creationId xmlns:a16="http://schemas.microsoft.com/office/drawing/2014/main" id="{E31DA1FF-1FBD-9298-425D-E4848E771C65}"/>
              </a:ext>
            </a:extLst>
          </p:cNvPr>
          <p:cNvSpPr/>
          <p:nvPr/>
        </p:nvSpPr>
        <p:spPr>
          <a:xfrm rot="5400000">
            <a:off x="4359421" y="3827242"/>
            <a:ext cx="1602646" cy="217506"/>
          </a:xfrm>
          <a:prstGeom prst="triangle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14" name="textruta 35">
            <a:extLst>
              <a:ext uri="{FF2B5EF4-FFF2-40B4-BE49-F238E27FC236}">
                <a16:creationId xmlns:a16="http://schemas.microsoft.com/office/drawing/2014/main" id="{78E84D9E-8FE7-C161-68FB-698CF7B91F12}"/>
              </a:ext>
            </a:extLst>
          </p:cNvPr>
          <p:cNvSpPr txBox="1"/>
          <p:nvPr/>
        </p:nvSpPr>
        <p:spPr>
          <a:xfrm>
            <a:off x="6469438" y="2545685"/>
            <a:ext cx="627159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2023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5" name="textruta 36">
            <a:extLst>
              <a:ext uri="{FF2B5EF4-FFF2-40B4-BE49-F238E27FC236}">
                <a16:creationId xmlns:a16="http://schemas.microsoft.com/office/drawing/2014/main" id="{531B2537-9AFF-CED1-AE5B-826397B2E0EA}"/>
              </a:ext>
            </a:extLst>
          </p:cNvPr>
          <p:cNvSpPr txBox="1"/>
          <p:nvPr/>
        </p:nvSpPr>
        <p:spPr>
          <a:xfrm>
            <a:off x="5812538" y="2545685"/>
            <a:ext cx="62294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2022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6" name="textruta 32">
            <a:extLst>
              <a:ext uri="{FF2B5EF4-FFF2-40B4-BE49-F238E27FC236}">
                <a16:creationId xmlns:a16="http://schemas.microsoft.com/office/drawing/2014/main" id="{F0D7E7EC-1101-325A-504C-C791BB9ED666}"/>
              </a:ext>
            </a:extLst>
          </p:cNvPr>
          <p:cNvSpPr txBox="1"/>
          <p:nvPr/>
        </p:nvSpPr>
        <p:spPr>
          <a:xfrm>
            <a:off x="6452813" y="2746980"/>
            <a:ext cx="51648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78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7" name="textruta 37">
            <a:extLst>
              <a:ext uri="{FF2B5EF4-FFF2-40B4-BE49-F238E27FC236}">
                <a16:creationId xmlns:a16="http://schemas.microsoft.com/office/drawing/2014/main" id="{52730778-6777-8522-9B01-FB2C3825856B}"/>
              </a:ext>
            </a:extLst>
          </p:cNvPr>
          <p:cNvSpPr txBox="1"/>
          <p:nvPr/>
        </p:nvSpPr>
        <p:spPr>
          <a:xfrm>
            <a:off x="5854882" y="2746980"/>
            <a:ext cx="511679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85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8" name="textruta 44">
            <a:extLst>
              <a:ext uri="{FF2B5EF4-FFF2-40B4-BE49-F238E27FC236}">
                <a16:creationId xmlns:a16="http://schemas.microsoft.com/office/drawing/2014/main" id="{9593D164-E3B0-08F0-49AD-6C140EA03C78}"/>
              </a:ext>
            </a:extLst>
          </p:cNvPr>
          <p:cNvSpPr txBox="1"/>
          <p:nvPr/>
        </p:nvSpPr>
        <p:spPr>
          <a:xfrm>
            <a:off x="7175726" y="2563200"/>
            <a:ext cx="431529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i="1" kern="1200">
                <a:solidFill>
                  <a:srgbClr val="00B05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-7</a:t>
            </a:r>
            <a:r>
              <a:rPr lang="en-US" sz="900" i="1">
                <a:solidFill>
                  <a:srgbClr val="00B05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%</a:t>
            </a:r>
            <a:endParaRPr lang="en-AU" sz="900" i="1">
              <a:solidFill>
                <a:srgbClr val="00B050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9" name="Bild 46" descr="Rak pil">
            <a:extLst>
              <a:ext uri="{FF2B5EF4-FFF2-40B4-BE49-F238E27FC236}">
                <a16:creationId xmlns:a16="http://schemas.microsoft.com/office/drawing/2014/main" id="{19C646C2-1C71-93E2-8229-95DAEE0D1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6947409" y="2667605"/>
            <a:ext cx="425450" cy="177800"/>
          </a:xfrm>
          <a:prstGeom prst="rect">
            <a:avLst/>
          </a:prstGeom>
        </p:spPr>
      </p:pic>
      <p:sp>
        <p:nvSpPr>
          <p:cNvPr id="120" name="Rektangel med rundade hörn 12">
            <a:extLst>
              <a:ext uri="{FF2B5EF4-FFF2-40B4-BE49-F238E27FC236}">
                <a16:creationId xmlns:a16="http://schemas.microsoft.com/office/drawing/2014/main" id="{B711D453-F797-9BBB-B6DB-5DD12495F4CF}"/>
              </a:ext>
            </a:extLst>
          </p:cNvPr>
          <p:cNvSpPr/>
          <p:nvPr/>
        </p:nvSpPr>
        <p:spPr>
          <a:xfrm>
            <a:off x="5508995" y="3340010"/>
            <a:ext cx="2287759" cy="1197306"/>
          </a:xfrm>
          <a:prstGeom prst="roundRect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/>
                <a:cs typeface="+mn-cs"/>
              </a:rPr>
              <a:t>Production capacity</a:t>
            </a: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121" name="Ellips 2">
            <a:extLst>
              <a:ext uri="{FF2B5EF4-FFF2-40B4-BE49-F238E27FC236}">
                <a16:creationId xmlns:a16="http://schemas.microsoft.com/office/drawing/2014/main" id="{E5A98842-233E-1CE1-07A1-5C4D27078F82}"/>
              </a:ext>
            </a:extLst>
          </p:cNvPr>
          <p:cNvSpPr/>
          <p:nvPr/>
        </p:nvSpPr>
        <p:spPr>
          <a:xfrm>
            <a:off x="5348054" y="3457249"/>
            <a:ext cx="497450" cy="487319"/>
          </a:xfrm>
          <a:prstGeom prst="ellipse">
            <a:avLst/>
          </a:prstGeom>
          <a:solidFill>
            <a:srgbClr val="B92E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i="1" kern="0">
                <a:solidFill>
                  <a:srgbClr val="FFFFFF"/>
                </a:solidFill>
                <a:ea typeface="微软雅黑"/>
              </a:rPr>
              <a:t>2</a:t>
            </a:r>
            <a:endParaRPr kumimoji="0" lang="sv-SE" sz="2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22" name="textruta 35">
            <a:extLst>
              <a:ext uri="{FF2B5EF4-FFF2-40B4-BE49-F238E27FC236}">
                <a16:creationId xmlns:a16="http://schemas.microsoft.com/office/drawing/2014/main" id="{B3DD261B-7509-1288-6B1E-1817CB7452C1}"/>
              </a:ext>
            </a:extLst>
          </p:cNvPr>
          <p:cNvSpPr txBox="1"/>
          <p:nvPr/>
        </p:nvSpPr>
        <p:spPr>
          <a:xfrm>
            <a:off x="6469438" y="3873268"/>
            <a:ext cx="60936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2023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3" name="textruta 36">
            <a:extLst>
              <a:ext uri="{FF2B5EF4-FFF2-40B4-BE49-F238E27FC236}">
                <a16:creationId xmlns:a16="http://schemas.microsoft.com/office/drawing/2014/main" id="{F2C82EE2-27D0-05B7-AC8B-C451FA4B9DE3}"/>
              </a:ext>
            </a:extLst>
          </p:cNvPr>
          <p:cNvSpPr txBox="1"/>
          <p:nvPr/>
        </p:nvSpPr>
        <p:spPr>
          <a:xfrm>
            <a:off x="5812538" y="3873268"/>
            <a:ext cx="62294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2022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4" name="textruta 32">
            <a:extLst>
              <a:ext uri="{FF2B5EF4-FFF2-40B4-BE49-F238E27FC236}">
                <a16:creationId xmlns:a16="http://schemas.microsoft.com/office/drawing/2014/main" id="{6CF63DD0-84A8-3416-9E67-3D0FD9CF291A}"/>
              </a:ext>
            </a:extLst>
          </p:cNvPr>
          <p:cNvSpPr txBox="1"/>
          <p:nvPr/>
        </p:nvSpPr>
        <p:spPr>
          <a:xfrm>
            <a:off x="6456819" y="4074563"/>
            <a:ext cx="508474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29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5" name="textruta 37">
            <a:extLst>
              <a:ext uri="{FF2B5EF4-FFF2-40B4-BE49-F238E27FC236}">
                <a16:creationId xmlns:a16="http://schemas.microsoft.com/office/drawing/2014/main" id="{46B55FD5-175C-BB66-B442-745D9FE3F97B}"/>
              </a:ext>
            </a:extLst>
          </p:cNvPr>
          <p:cNvSpPr txBox="1"/>
          <p:nvPr/>
        </p:nvSpPr>
        <p:spPr>
          <a:xfrm>
            <a:off x="5854882" y="4074563"/>
            <a:ext cx="508473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26%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6" name="textruta 44">
            <a:extLst>
              <a:ext uri="{FF2B5EF4-FFF2-40B4-BE49-F238E27FC236}">
                <a16:creationId xmlns:a16="http://schemas.microsoft.com/office/drawing/2014/main" id="{E9CE4B46-7D1F-D9BC-171B-BC4A34FDE754}"/>
              </a:ext>
            </a:extLst>
          </p:cNvPr>
          <p:cNvSpPr txBox="1"/>
          <p:nvPr/>
        </p:nvSpPr>
        <p:spPr>
          <a:xfrm>
            <a:off x="7207787" y="3905259"/>
            <a:ext cx="36740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i="1">
                <a:solidFill>
                  <a:schemeClr val="accent1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sz="900" i="1">
                <a:solidFill>
                  <a:srgbClr val="E43D3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%</a:t>
            </a:r>
            <a:endParaRPr lang="en-AU" sz="900" i="1">
              <a:solidFill>
                <a:srgbClr val="E43D30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7" name="Bild 46" descr="Rak pil">
            <a:extLst>
              <a:ext uri="{FF2B5EF4-FFF2-40B4-BE49-F238E27FC236}">
                <a16:creationId xmlns:a16="http://schemas.microsoft.com/office/drawing/2014/main" id="{9ADB06C0-563F-D8B1-252F-5D0FE70B8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947409" y="3995188"/>
            <a:ext cx="425450" cy="177800"/>
          </a:xfrm>
          <a:prstGeom prst="rect">
            <a:avLst/>
          </a:prstGeom>
        </p:spPr>
      </p:pic>
      <p:sp>
        <p:nvSpPr>
          <p:cNvPr id="128" name="Rektangel med rundade hörn 12">
            <a:extLst>
              <a:ext uri="{FF2B5EF4-FFF2-40B4-BE49-F238E27FC236}">
                <a16:creationId xmlns:a16="http://schemas.microsoft.com/office/drawing/2014/main" id="{B3CC519D-C1AE-9D63-5AF0-DB3D0EC00D86}"/>
              </a:ext>
            </a:extLst>
          </p:cNvPr>
          <p:cNvSpPr/>
          <p:nvPr/>
        </p:nvSpPr>
        <p:spPr>
          <a:xfrm>
            <a:off x="5509957" y="4675810"/>
            <a:ext cx="2286797" cy="1197306"/>
          </a:xfrm>
          <a:prstGeom prst="roundRect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/>
                <a:cs typeface="+mn-cs"/>
              </a:rPr>
              <a:t>Currency risks</a:t>
            </a: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129" name="Ellips 2">
            <a:extLst>
              <a:ext uri="{FF2B5EF4-FFF2-40B4-BE49-F238E27FC236}">
                <a16:creationId xmlns:a16="http://schemas.microsoft.com/office/drawing/2014/main" id="{6D1B449C-12BB-92D2-40D5-DEA0B463AB2B}"/>
              </a:ext>
            </a:extLst>
          </p:cNvPr>
          <p:cNvSpPr/>
          <p:nvPr/>
        </p:nvSpPr>
        <p:spPr>
          <a:xfrm>
            <a:off x="5349016" y="4793049"/>
            <a:ext cx="497450" cy="487319"/>
          </a:xfrm>
          <a:prstGeom prst="ellipse">
            <a:avLst/>
          </a:prstGeom>
          <a:solidFill>
            <a:srgbClr val="B92E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i="1" kern="0">
                <a:solidFill>
                  <a:srgbClr val="FFFFFF"/>
                </a:solidFill>
                <a:ea typeface="微软雅黑"/>
              </a:rPr>
              <a:t>3</a:t>
            </a:r>
            <a:endParaRPr kumimoji="0" lang="sv-SE" sz="2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30" name="textruta 35">
            <a:extLst>
              <a:ext uri="{FF2B5EF4-FFF2-40B4-BE49-F238E27FC236}">
                <a16:creationId xmlns:a16="http://schemas.microsoft.com/office/drawing/2014/main" id="{54070A05-3067-7760-E74B-447FD553B8B8}"/>
              </a:ext>
            </a:extLst>
          </p:cNvPr>
          <p:cNvSpPr txBox="1"/>
          <p:nvPr/>
        </p:nvSpPr>
        <p:spPr>
          <a:xfrm>
            <a:off x="6469438" y="5275967"/>
            <a:ext cx="66320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2023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1" name="textruta 36">
            <a:extLst>
              <a:ext uri="{FF2B5EF4-FFF2-40B4-BE49-F238E27FC236}">
                <a16:creationId xmlns:a16="http://schemas.microsoft.com/office/drawing/2014/main" id="{D1E15D6C-6320-C415-DC6B-133924495F48}"/>
              </a:ext>
            </a:extLst>
          </p:cNvPr>
          <p:cNvSpPr txBox="1"/>
          <p:nvPr/>
        </p:nvSpPr>
        <p:spPr>
          <a:xfrm>
            <a:off x="5812538" y="5275967"/>
            <a:ext cx="62294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75707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2022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2" name="textruta 32">
            <a:extLst>
              <a:ext uri="{FF2B5EF4-FFF2-40B4-BE49-F238E27FC236}">
                <a16:creationId xmlns:a16="http://schemas.microsoft.com/office/drawing/2014/main" id="{7532C609-02B9-3C25-ACB7-AA6914342B6C}"/>
              </a:ext>
            </a:extLst>
          </p:cNvPr>
          <p:cNvSpPr txBox="1"/>
          <p:nvPr/>
        </p:nvSpPr>
        <p:spPr>
          <a:xfrm>
            <a:off x="6470445" y="5477262"/>
            <a:ext cx="48122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18%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3" name="textruta 37">
            <a:extLst>
              <a:ext uri="{FF2B5EF4-FFF2-40B4-BE49-F238E27FC236}">
                <a16:creationId xmlns:a16="http://schemas.microsoft.com/office/drawing/2014/main" id="{95620922-D359-A199-1527-01B690EE182D}"/>
              </a:ext>
            </a:extLst>
          </p:cNvPr>
          <p:cNvSpPr txBox="1"/>
          <p:nvPr/>
        </p:nvSpPr>
        <p:spPr>
          <a:xfrm>
            <a:off x="5854882" y="5477262"/>
            <a:ext cx="420308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8</a:t>
            </a:r>
            <a:r>
              <a:rPr lang="en-AU" sz="1200" b="1" i="1" kern="1200">
                <a:solidFill>
                  <a:srgbClr val="00000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D4BBB21-20EE-981F-89F4-8A9166101582}"/>
              </a:ext>
            </a:extLst>
          </p:cNvPr>
          <p:cNvSpPr txBox="1"/>
          <p:nvPr/>
        </p:nvSpPr>
        <p:spPr>
          <a:xfrm>
            <a:off x="273562" y="1393789"/>
            <a:ext cx="11651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737375"/>
                </a:solidFill>
                <a:latin typeface="Montserrat" panose="00000500000000000000" pitchFamily="2" charset="0"/>
              </a:rPr>
              <a:t>Share of respondents listing their perceived top three risk factors</a:t>
            </a:r>
          </a:p>
        </p:txBody>
      </p:sp>
      <p:sp>
        <p:nvSpPr>
          <p:cNvPr id="2" name="textruta 44">
            <a:extLst>
              <a:ext uri="{FF2B5EF4-FFF2-40B4-BE49-F238E27FC236}">
                <a16:creationId xmlns:a16="http://schemas.microsoft.com/office/drawing/2014/main" id="{C5055DA7-04A9-BB97-C495-D405C2BB1D7C}"/>
              </a:ext>
            </a:extLst>
          </p:cNvPr>
          <p:cNvSpPr txBox="1"/>
          <p:nvPr/>
        </p:nvSpPr>
        <p:spPr>
          <a:xfrm>
            <a:off x="3419331" y="3929069"/>
            <a:ext cx="433132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i="1" kern="1200">
                <a:solidFill>
                  <a:srgbClr val="00B05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en-AU" sz="1200" i="1">
                <a:solidFill>
                  <a:srgbClr val="00B05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9</a:t>
            </a:r>
            <a:r>
              <a:rPr lang="en-US" sz="900" i="1">
                <a:solidFill>
                  <a:srgbClr val="00B05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%</a:t>
            </a:r>
            <a:endParaRPr lang="en-AU" sz="900" i="1">
              <a:solidFill>
                <a:srgbClr val="00B050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Bild 46" descr="Rak pil">
            <a:extLst>
              <a:ext uri="{FF2B5EF4-FFF2-40B4-BE49-F238E27FC236}">
                <a16:creationId xmlns:a16="http://schemas.microsoft.com/office/drawing/2014/main" id="{4CD65F99-C012-C6D6-6943-8FFBFA3FC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3105453" y="4033474"/>
            <a:ext cx="425450" cy="177800"/>
          </a:xfrm>
          <a:prstGeom prst="rect">
            <a:avLst/>
          </a:prstGeom>
        </p:spPr>
      </p:pic>
      <p:sp>
        <p:nvSpPr>
          <p:cNvPr id="9" name="textruta 44">
            <a:extLst>
              <a:ext uri="{FF2B5EF4-FFF2-40B4-BE49-F238E27FC236}">
                <a16:creationId xmlns:a16="http://schemas.microsoft.com/office/drawing/2014/main" id="{DED01F65-3BF9-B3C5-F3CC-1427FC4D4AEB}"/>
              </a:ext>
            </a:extLst>
          </p:cNvPr>
          <p:cNvSpPr txBox="1"/>
          <p:nvPr/>
        </p:nvSpPr>
        <p:spPr>
          <a:xfrm>
            <a:off x="3453137" y="5335963"/>
            <a:ext cx="37382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i="1" kern="1200">
                <a:solidFill>
                  <a:srgbClr val="E43D3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9</a:t>
            </a:r>
            <a:r>
              <a:rPr lang="en-AU" sz="900" i="1">
                <a:solidFill>
                  <a:srgbClr val="E43D3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900">
              <a:solidFill>
                <a:srgbClr val="E43D30"/>
              </a:solidFill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Bild 46" descr="Rak pil">
            <a:extLst>
              <a:ext uri="{FF2B5EF4-FFF2-40B4-BE49-F238E27FC236}">
                <a16:creationId xmlns:a16="http://schemas.microsoft.com/office/drawing/2014/main" id="{4A649DF2-56C5-D434-6418-DE76345599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3100602" y="5421021"/>
            <a:ext cx="425450" cy="177800"/>
          </a:xfrm>
          <a:prstGeom prst="rect">
            <a:avLst/>
          </a:prstGeom>
        </p:spPr>
      </p:pic>
      <p:sp>
        <p:nvSpPr>
          <p:cNvPr id="11" name="textruta 44">
            <a:extLst>
              <a:ext uri="{FF2B5EF4-FFF2-40B4-BE49-F238E27FC236}">
                <a16:creationId xmlns:a16="http://schemas.microsoft.com/office/drawing/2014/main" id="{20BE7DCB-EB7F-5936-64A4-41007A19B727}"/>
              </a:ext>
            </a:extLst>
          </p:cNvPr>
          <p:cNvSpPr txBox="1"/>
          <p:nvPr/>
        </p:nvSpPr>
        <p:spPr>
          <a:xfrm>
            <a:off x="7178614" y="5347084"/>
            <a:ext cx="439544" cy="276999"/>
          </a:xfrm>
          <a:prstGeom prst="rect">
            <a:avLst/>
          </a:prstGeom>
          <a:solidFill>
            <a:srgbClr val="E6E7E9"/>
          </a:solidFill>
          <a:ln>
            <a:solidFill>
              <a:srgbClr val="E6E7E9"/>
            </a:solidFill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i="1" kern="1200">
                <a:solidFill>
                  <a:schemeClr val="accent1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en-US" sz="900" i="1">
                <a:solidFill>
                  <a:srgbClr val="E43D3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%</a:t>
            </a:r>
            <a:endParaRPr lang="en-AU" sz="900" i="1">
              <a:solidFill>
                <a:srgbClr val="E43D30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Bild 46" descr="Rak pil">
            <a:extLst>
              <a:ext uri="{FF2B5EF4-FFF2-40B4-BE49-F238E27FC236}">
                <a16:creationId xmlns:a16="http://schemas.microsoft.com/office/drawing/2014/main" id="{8A1711F8-8121-EAA5-2765-4F24A7AED4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954303" y="5451489"/>
            <a:ext cx="425450" cy="177800"/>
          </a:xfrm>
          <a:prstGeom prst="rect">
            <a:avLst/>
          </a:prstGeom>
        </p:spPr>
      </p:pic>
      <p:sp>
        <p:nvSpPr>
          <p:cNvPr id="13" name="textruta 44">
            <a:extLst>
              <a:ext uri="{FF2B5EF4-FFF2-40B4-BE49-F238E27FC236}">
                <a16:creationId xmlns:a16="http://schemas.microsoft.com/office/drawing/2014/main" id="{6E3E8ADD-926C-9E30-C223-BA418C99DC88}"/>
              </a:ext>
            </a:extLst>
          </p:cNvPr>
          <p:cNvSpPr txBox="1"/>
          <p:nvPr/>
        </p:nvSpPr>
        <p:spPr>
          <a:xfrm>
            <a:off x="11104583" y="2560401"/>
            <a:ext cx="48763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i="1" kern="1200">
                <a:solidFill>
                  <a:srgbClr val="00B05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en-AU" sz="1200" i="1">
                <a:solidFill>
                  <a:srgbClr val="00B05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17</a:t>
            </a:r>
            <a:r>
              <a:rPr lang="en-US" sz="900" i="1">
                <a:solidFill>
                  <a:srgbClr val="00B05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%</a:t>
            </a:r>
            <a:endParaRPr lang="en-AU" sz="900" i="1">
              <a:solidFill>
                <a:srgbClr val="00B050"/>
              </a:solidFill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Bild 46" descr="Rak pil">
            <a:extLst>
              <a:ext uri="{FF2B5EF4-FFF2-40B4-BE49-F238E27FC236}">
                <a16:creationId xmlns:a16="http://schemas.microsoft.com/office/drawing/2014/main" id="{D286A1D3-061A-FC90-D2A9-4640234BC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0817957" y="2664806"/>
            <a:ext cx="425450" cy="177800"/>
          </a:xfrm>
          <a:prstGeom prst="rect">
            <a:avLst/>
          </a:prstGeom>
        </p:spPr>
      </p:pic>
      <p:sp>
        <p:nvSpPr>
          <p:cNvPr id="15" name="textruta 44">
            <a:extLst>
              <a:ext uri="{FF2B5EF4-FFF2-40B4-BE49-F238E27FC236}">
                <a16:creationId xmlns:a16="http://schemas.microsoft.com/office/drawing/2014/main" id="{428409C6-16CA-1FD1-F950-0121F5660AF4}"/>
              </a:ext>
            </a:extLst>
          </p:cNvPr>
          <p:cNvSpPr txBox="1"/>
          <p:nvPr/>
        </p:nvSpPr>
        <p:spPr>
          <a:xfrm>
            <a:off x="11107294" y="3929069"/>
            <a:ext cx="48282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1200" i="1" kern="1200">
                <a:solidFill>
                  <a:srgbClr val="00B05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en-AU" sz="1200" i="1">
                <a:solidFill>
                  <a:srgbClr val="00B05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13</a:t>
            </a:r>
            <a:r>
              <a:rPr lang="en-AU" sz="900" i="1">
                <a:solidFill>
                  <a:srgbClr val="00B050"/>
                </a:solidFill>
                <a:effectLst/>
                <a:ea typeface="Microsoft YaHei" panose="020B0503020204020204" pitchFamily="34" charset="-122"/>
                <a:cs typeface="Arial" panose="020B0604020202020204" pitchFamily="34" charset="0"/>
              </a:rPr>
              <a:t>%</a:t>
            </a:r>
            <a:endParaRPr lang="en-US" sz="9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Bild 46" descr="Rak pil">
            <a:extLst>
              <a:ext uri="{FF2B5EF4-FFF2-40B4-BE49-F238E27FC236}">
                <a16:creationId xmlns:a16="http://schemas.microsoft.com/office/drawing/2014/main" id="{260B45D2-4325-523A-6B82-6C7D4A7F1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0818261" y="4033474"/>
            <a:ext cx="425450" cy="177800"/>
          </a:xfrm>
          <a:prstGeom prst="rect">
            <a:avLst/>
          </a:prstGeom>
        </p:spPr>
      </p:pic>
      <p:sp>
        <p:nvSpPr>
          <p:cNvPr id="75" name="文本占位符 1">
            <a:extLst>
              <a:ext uri="{FF2B5EF4-FFF2-40B4-BE49-F238E27FC236}">
                <a16:creationId xmlns:a16="http://schemas.microsoft.com/office/drawing/2014/main" id="{D3EFF2E9-A8D3-F416-6863-633335E95FAA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Costs pressure reduced compared with last year, but remains top concern</a:t>
            </a:r>
          </a:p>
        </p:txBody>
      </p:sp>
    </p:spTree>
    <p:extLst>
      <p:ext uri="{BB962C8B-B14F-4D97-AF65-F5344CB8AC3E}">
        <p14:creationId xmlns:p14="http://schemas.microsoft.com/office/powerpoint/2010/main" val="157889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12D38FDC-2C00-E5B1-133E-1D3B9958B9CF}"/>
              </a:ext>
            </a:extLst>
          </p:cNvPr>
          <p:cNvSpPr/>
          <p:nvPr/>
        </p:nvSpPr>
        <p:spPr>
          <a:xfrm>
            <a:off x="7802563" y="1715098"/>
            <a:ext cx="3873817" cy="4610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Rektangel med rundade hörn 14">
            <a:extLst>
              <a:ext uri="{FF2B5EF4-FFF2-40B4-BE49-F238E27FC236}">
                <a16:creationId xmlns:a16="http://schemas.microsoft.com/office/drawing/2014/main" id="{6191717E-5918-E959-8FD6-F8D728B85B20}"/>
              </a:ext>
            </a:extLst>
          </p:cNvPr>
          <p:cNvSpPr/>
          <p:nvPr/>
        </p:nvSpPr>
        <p:spPr>
          <a:xfrm>
            <a:off x="846990" y="1715098"/>
            <a:ext cx="6329085" cy="1336525"/>
          </a:xfrm>
          <a:prstGeom prst="roundRect">
            <a:avLst>
              <a:gd name="adj" fmla="val 5499"/>
            </a:avLst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 </a:t>
            </a:r>
          </a:p>
        </p:txBody>
      </p:sp>
      <p:sp>
        <p:nvSpPr>
          <p:cNvPr id="11" name="textruta 35">
            <a:extLst>
              <a:ext uri="{FF2B5EF4-FFF2-40B4-BE49-F238E27FC236}">
                <a16:creationId xmlns:a16="http://schemas.microsoft.com/office/drawing/2014/main" id="{B2D39A90-5B74-399F-FC47-90AB2511A473}"/>
              </a:ext>
            </a:extLst>
          </p:cNvPr>
          <p:cNvSpPr txBox="1"/>
          <p:nvPr/>
        </p:nvSpPr>
        <p:spPr>
          <a:xfrm>
            <a:off x="3072430" y="1879897"/>
            <a:ext cx="1165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2023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12" name="textruta 32">
            <a:extLst>
              <a:ext uri="{FF2B5EF4-FFF2-40B4-BE49-F238E27FC236}">
                <a16:creationId xmlns:a16="http://schemas.microsoft.com/office/drawing/2014/main" id="{671AF3FE-A717-67D4-1FC5-9C4C14EB9AB0}"/>
              </a:ext>
            </a:extLst>
          </p:cNvPr>
          <p:cNvSpPr txBox="1"/>
          <p:nvPr/>
        </p:nvSpPr>
        <p:spPr>
          <a:xfrm>
            <a:off x="3644102" y="1883879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 i="1">
                <a:solidFill>
                  <a:srgbClr val="000000"/>
                </a:solidFill>
                <a:latin typeface="+mj-lt"/>
                <a:ea typeface="微软雅黑"/>
              </a:rPr>
              <a:t>59%</a:t>
            </a:r>
          </a:p>
        </p:txBody>
      </p:sp>
      <p:sp>
        <p:nvSpPr>
          <p:cNvPr id="13" name="textruta 36">
            <a:extLst>
              <a:ext uri="{FF2B5EF4-FFF2-40B4-BE49-F238E27FC236}">
                <a16:creationId xmlns:a16="http://schemas.microsoft.com/office/drawing/2014/main" id="{A4189424-05D4-FC63-CB6C-041B9895A784}"/>
              </a:ext>
            </a:extLst>
          </p:cNvPr>
          <p:cNvSpPr txBox="1"/>
          <p:nvPr/>
        </p:nvSpPr>
        <p:spPr>
          <a:xfrm>
            <a:off x="3072430" y="2579438"/>
            <a:ext cx="123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2022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14" name="textruta 37">
            <a:extLst>
              <a:ext uri="{FF2B5EF4-FFF2-40B4-BE49-F238E27FC236}">
                <a16:creationId xmlns:a16="http://schemas.microsoft.com/office/drawing/2014/main" id="{3A83F432-273F-9B82-B6E8-49895D854B9F}"/>
              </a:ext>
            </a:extLst>
          </p:cNvPr>
          <p:cNvSpPr txBox="1"/>
          <p:nvPr/>
        </p:nvSpPr>
        <p:spPr>
          <a:xfrm>
            <a:off x="3644102" y="2576118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i="1"/>
            </a:lvl1pPr>
          </a:lstStyle>
          <a:p>
            <a:pPr defTabSz="914400"/>
            <a:r>
              <a:rPr lang="en-AU" sz="1200">
                <a:solidFill>
                  <a:srgbClr val="000000"/>
                </a:solidFill>
                <a:latin typeface="+mj-lt"/>
                <a:ea typeface="微软雅黑"/>
              </a:rPr>
              <a:t>85%</a:t>
            </a:r>
          </a:p>
        </p:txBody>
      </p:sp>
      <p:sp>
        <p:nvSpPr>
          <p:cNvPr id="15" name="Ellips 4">
            <a:extLst>
              <a:ext uri="{FF2B5EF4-FFF2-40B4-BE49-F238E27FC236}">
                <a16:creationId xmlns:a16="http://schemas.microsoft.com/office/drawing/2014/main" id="{77FEC7FB-D559-426B-C41B-F7EAECE87E2B}"/>
              </a:ext>
            </a:extLst>
          </p:cNvPr>
          <p:cNvSpPr/>
          <p:nvPr/>
        </p:nvSpPr>
        <p:spPr>
          <a:xfrm>
            <a:off x="654396" y="1527102"/>
            <a:ext cx="444151" cy="407964"/>
          </a:xfrm>
          <a:prstGeom prst="ellipse">
            <a:avLst/>
          </a:prstGeom>
          <a:solidFill>
            <a:srgbClr val="E43D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ruta 44">
            <a:extLst>
              <a:ext uri="{FF2B5EF4-FFF2-40B4-BE49-F238E27FC236}">
                <a16:creationId xmlns:a16="http://schemas.microsoft.com/office/drawing/2014/main" id="{A6021DDE-D24D-568B-8DC9-13237C513E99}"/>
              </a:ext>
            </a:extLst>
          </p:cNvPr>
          <p:cNvSpPr txBox="1"/>
          <p:nvPr/>
        </p:nvSpPr>
        <p:spPr>
          <a:xfrm>
            <a:off x="5525121" y="2285672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i="1">
                <a:solidFill>
                  <a:srgbClr val="00B050"/>
                </a:solidFill>
                <a:latin typeface="+mj-lt"/>
                <a:ea typeface="微软雅黑"/>
              </a:rPr>
              <a:t>-26 %</a:t>
            </a:r>
          </a:p>
        </p:txBody>
      </p:sp>
      <p:pic>
        <p:nvPicPr>
          <p:cNvPr id="19" name="Graphic 18" descr="Coins with solid fill">
            <a:extLst>
              <a:ext uri="{FF2B5EF4-FFF2-40B4-BE49-F238E27FC236}">
                <a16:creationId xmlns:a16="http://schemas.microsoft.com/office/drawing/2014/main" id="{F7A3F47A-C3A7-992E-6FD6-BEC574153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82428" y="1804922"/>
            <a:ext cx="803489" cy="720951"/>
          </a:xfrm>
          <a:prstGeom prst="rect">
            <a:avLst/>
          </a:prstGeom>
        </p:spPr>
      </p:pic>
      <p:pic>
        <p:nvPicPr>
          <p:cNvPr id="20" name="Bild 60" descr="Rak pil">
            <a:extLst>
              <a:ext uri="{FF2B5EF4-FFF2-40B4-BE49-F238E27FC236}">
                <a16:creationId xmlns:a16="http://schemas.microsoft.com/office/drawing/2014/main" id="{74E27116-61CA-3D81-ABD0-37497CFF8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V="1">
            <a:off x="4607756" y="2263505"/>
            <a:ext cx="1053530" cy="406059"/>
          </a:xfrm>
          <a:prstGeom prst="rect">
            <a:avLst/>
          </a:prstGeom>
        </p:spPr>
      </p:pic>
      <p:sp>
        <p:nvSpPr>
          <p:cNvPr id="37" name="textruta 18">
            <a:extLst>
              <a:ext uri="{FF2B5EF4-FFF2-40B4-BE49-F238E27FC236}">
                <a16:creationId xmlns:a16="http://schemas.microsoft.com/office/drawing/2014/main" id="{D1578C26-B182-7CAA-FA8E-ECFC890B8A47}"/>
              </a:ext>
            </a:extLst>
          </p:cNvPr>
          <p:cNvSpPr txBox="1"/>
          <p:nvPr/>
        </p:nvSpPr>
        <p:spPr>
          <a:xfrm>
            <a:off x="885373" y="2576118"/>
            <a:ext cx="1999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>
                <a:solidFill>
                  <a:srgbClr val="000000"/>
                </a:solidFill>
                <a:latin typeface="+mj-lt"/>
                <a:ea typeface="微软雅黑"/>
              </a:rPr>
              <a:t>Increasing costs</a:t>
            </a:r>
          </a:p>
        </p:txBody>
      </p:sp>
      <p:sp>
        <p:nvSpPr>
          <p:cNvPr id="62" name="Rektangel med rundade hörn 14">
            <a:extLst>
              <a:ext uri="{FF2B5EF4-FFF2-40B4-BE49-F238E27FC236}">
                <a16:creationId xmlns:a16="http://schemas.microsoft.com/office/drawing/2014/main" id="{E8C6FB4C-BBDA-8B83-C0CF-4AF6E2D9595D}"/>
              </a:ext>
            </a:extLst>
          </p:cNvPr>
          <p:cNvSpPr/>
          <p:nvPr/>
        </p:nvSpPr>
        <p:spPr>
          <a:xfrm>
            <a:off x="808315" y="3352726"/>
            <a:ext cx="6329085" cy="1336525"/>
          </a:xfrm>
          <a:prstGeom prst="roundRect">
            <a:avLst>
              <a:gd name="adj" fmla="val 5499"/>
            </a:avLst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 </a:t>
            </a:r>
          </a:p>
        </p:txBody>
      </p:sp>
      <p:sp>
        <p:nvSpPr>
          <p:cNvPr id="63" name="textruta 35">
            <a:extLst>
              <a:ext uri="{FF2B5EF4-FFF2-40B4-BE49-F238E27FC236}">
                <a16:creationId xmlns:a16="http://schemas.microsoft.com/office/drawing/2014/main" id="{F5425ACA-6F0E-E0A1-5B57-7D5D7765564E}"/>
              </a:ext>
            </a:extLst>
          </p:cNvPr>
          <p:cNvSpPr txBox="1"/>
          <p:nvPr/>
        </p:nvSpPr>
        <p:spPr>
          <a:xfrm>
            <a:off x="3072430" y="3517525"/>
            <a:ext cx="1165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2023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64" name="textruta 32">
            <a:extLst>
              <a:ext uri="{FF2B5EF4-FFF2-40B4-BE49-F238E27FC236}">
                <a16:creationId xmlns:a16="http://schemas.microsoft.com/office/drawing/2014/main" id="{6453290C-4822-8BBC-DFF1-0241BF462FD7}"/>
              </a:ext>
            </a:extLst>
          </p:cNvPr>
          <p:cNvSpPr txBox="1"/>
          <p:nvPr/>
        </p:nvSpPr>
        <p:spPr>
          <a:xfrm>
            <a:off x="3644102" y="3521507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 i="1">
                <a:solidFill>
                  <a:srgbClr val="000000"/>
                </a:solidFill>
                <a:latin typeface="+mj-lt"/>
                <a:ea typeface="微软雅黑"/>
              </a:rPr>
              <a:t>41%</a:t>
            </a:r>
          </a:p>
        </p:txBody>
      </p:sp>
      <p:sp>
        <p:nvSpPr>
          <p:cNvPr id="65" name="textruta 36">
            <a:extLst>
              <a:ext uri="{FF2B5EF4-FFF2-40B4-BE49-F238E27FC236}">
                <a16:creationId xmlns:a16="http://schemas.microsoft.com/office/drawing/2014/main" id="{A986877A-66DF-7B95-4CFA-CA538F029F55}"/>
              </a:ext>
            </a:extLst>
          </p:cNvPr>
          <p:cNvSpPr txBox="1"/>
          <p:nvPr/>
        </p:nvSpPr>
        <p:spPr>
          <a:xfrm>
            <a:off x="3072430" y="4217066"/>
            <a:ext cx="123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2022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66" name="textruta 37">
            <a:extLst>
              <a:ext uri="{FF2B5EF4-FFF2-40B4-BE49-F238E27FC236}">
                <a16:creationId xmlns:a16="http://schemas.microsoft.com/office/drawing/2014/main" id="{9BC20245-119E-A095-DEF9-46C358DC2FFE}"/>
              </a:ext>
            </a:extLst>
          </p:cNvPr>
          <p:cNvSpPr txBox="1"/>
          <p:nvPr/>
        </p:nvSpPr>
        <p:spPr>
          <a:xfrm>
            <a:off x="3644102" y="4213746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i="1"/>
            </a:lvl1pPr>
          </a:lstStyle>
          <a:p>
            <a:pPr defTabSz="914400"/>
            <a:r>
              <a:rPr lang="en-AU" sz="1200">
                <a:solidFill>
                  <a:srgbClr val="000000"/>
                </a:solidFill>
                <a:latin typeface="+mj-lt"/>
                <a:ea typeface="微软雅黑"/>
              </a:rPr>
              <a:t>74%</a:t>
            </a:r>
          </a:p>
        </p:txBody>
      </p:sp>
      <p:sp>
        <p:nvSpPr>
          <p:cNvPr id="67" name="Ellips 4">
            <a:extLst>
              <a:ext uri="{FF2B5EF4-FFF2-40B4-BE49-F238E27FC236}">
                <a16:creationId xmlns:a16="http://schemas.microsoft.com/office/drawing/2014/main" id="{1997A253-88FA-8294-791E-A6A9EA1F0DFF}"/>
              </a:ext>
            </a:extLst>
          </p:cNvPr>
          <p:cNvSpPr/>
          <p:nvPr/>
        </p:nvSpPr>
        <p:spPr>
          <a:xfrm>
            <a:off x="615721" y="3164730"/>
            <a:ext cx="444151" cy="407964"/>
          </a:xfrm>
          <a:prstGeom prst="ellipse">
            <a:avLst/>
          </a:prstGeom>
          <a:solidFill>
            <a:srgbClr val="E43D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textruta 44">
            <a:extLst>
              <a:ext uri="{FF2B5EF4-FFF2-40B4-BE49-F238E27FC236}">
                <a16:creationId xmlns:a16="http://schemas.microsoft.com/office/drawing/2014/main" id="{DEDD66A5-499E-672A-37CC-7CF3128E6D6F}"/>
              </a:ext>
            </a:extLst>
          </p:cNvPr>
          <p:cNvSpPr txBox="1"/>
          <p:nvPr/>
        </p:nvSpPr>
        <p:spPr>
          <a:xfrm>
            <a:off x="5540876" y="3923300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i="1">
                <a:solidFill>
                  <a:srgbClr val="00B050"/>
                </a:solidFill>
                <a:latin typeface="+mj-lt"/>
                <a:ea typeface="微软雅黑"/>
              </a:rPr>
              <a:t>-33 %</a:t>
            </a: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CD2A4DD2-57BC-5BFB-BD1A-B10EC970FD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85022" y="3442550"/>
            <a:ext cx="720951" cy="720951"/>
          </a:xfrm>
          <a:prstGeom prst="rect">
            <a:avLst/>
          </a:prstGeom>
        </p:spPr>
      </p:pic>
      <p:pic>
        <p:nvPicPr>
          <p:cNvPr id="70" name="Bild 60" descr="Rak pil">
            <a:extLst>
              <a:ext uri="{FF2B5EF4-FFF2-40B4-BE49-F238E27FC236}">
                <a16:creationId xmlns:a16="http://schemas.microsoft.com/office/drawing/2014/main" id="{5F46C72B-4ECA-05D1-B351-1A794F6CB4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V="1">
            <a:off x="4607756" y="3900299"/>
            <a:ext cx="1053530" cy="406059"/>
          </a:xfrm>
          <a:prstGeom prst="rect">
            <a:avLst/>
          </a:prstGeom>
        </p:spPr>
      </p:pic>
      <p:sp>
        <p:nvSpPr>
          <p:cNvPr id="71" name="textruta 18">
            <a:extLst>
              <a:ext uri="{FF2B5EF4-FFF2-40B4-BE49-F238E27FC236}">
                <a16:creationId xmlns:a16="http://schemas.microsoft.com/office/drawing/2014/main" id="{991E4802-BB37-9D63-F8E4-B618C4FA515F}"/>
              </a:ext>
            </a:extLst>
          </p:cNvPr>
          <p:cNvSpPr txBox="1"/>
          <p:nvPr/>
        </p:nvSpPr>
        <p:spPr>
          <a:xfrm>
            <a:off x="902522" y="4217065"/>
            <a:ext cx="1999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>
                <a:solidFill>
                  <a:srgbClr val="000000"/>
                </a:solidFill>
                <a:latin typeface="+mj-lt"/>
                <a:ea typeface="微软雅黑"/>
              </a:rPr>
              <a:t>Logistical disruption</a:t>
            </a:r>
          </a:p>
        </p:txBody>
      </p:sp>
      <p:sp>
        <p:nvSpPr>
          <p:cNvPr id="72" name="Rektangel med rundade hörn 14">
            <a:extLst>
              <a:ext uri="{FF2B5EF4-FFF2-40B4-BE49-F238E27FC236}">
                <a16:creationId xmlns:a16="http://schemas.microsoft.com/office/drawing/2014/main" id="{92C17369-803F-207A-9903-96DCAB22434B}"/>
              </a:ext>
            </a:extLst>
          </p:cNvPr>
          <p:cNvSpPr/>
          <p:nvPr/>
        </p:nvSpPr>
        <p:spPr>
          <a:xfrm>
            <a:off x="808315" y="4988687"/>
            <a:ext cx="6329085" cy="1336525"/>
          </a:xfrm>
          <a:prstGeom prst="roundRect">
            <a:avLst>
              <a:gd name="adj" fmla="val 5499"/>
            </a:avLst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 </a:t>
            </a:r>
          </a:p>
        </p:txBody>
      </p:sp>
      <p:sp>
        <p:nvSpPr>
          <p:cNvPr id="73" name="textruta 35">
            <a:extLst>
              <a:ext uri="{FF2B5EF4-FFF2-40B4-BE49-F238E27FC236}">
                <a16:creationId xmlns:a16="http://schemas.microsoft.com/office/drawing/2014/main" id="{FDFCC503-FC61-D786-3A70-04F52E956D85}"/>
              </a:ext>
            </a:extLst>
          </p:cNvPr>
          <p:cNvSpPr txBox="1"/>
          <p:nvPr/>
        </p:nvSpPr>
        <p:spPr>
          <a:xfrm>
            <a:off x="3072430" y="5153486"/>
            <a:ext cx="1165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2023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74" name="textruta 32">
            <a:extLst>
              <a:ext uri="{FF2B5EF4-FFF2-40B4-BE49-F238E27FC236}">
                <a16:creationId xmlns:a16="http://schemas.microsoft.com/office/drawing/2014/main" id="{AA4DE289-6E87-75B7-8FC5-038F955A2664}"/>
              </a:ext>
            </a:extLst>
          </p:cNvPr>
          <p:cNvSpPr txBox="1"/>
          <p:nvPr/>
        </p:nvSpPr>
        <p:spPr>
          <a:xfrm>
            <a:off x="3644102" y="5157468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 i="1">
                <a:solidFill>
                  <a:srgbClr val="000000"/>
                </a:solidFill>
                <a:latin typeface="+mj-lt"/>
                <a:ea typeface="微软雅黑"/>
              </a:rPr>
              <a:t>32%</a:t>
            </a:r>
          </a:p>
        </p:txBody>
      </p:sp>
      <p:sp>
        <p:nvSpPr>
          <p:cNvPr id="75" name="textruta 36">
            <a:extLst>
              <a:ext uri="{FF2B5EF4-FFF2-40B4-BE49-F238E27FC236}">
                <a16:creationId xmlns:a16="http://schemas.microsoft.com/office/drawing/2014/main" id="{98A67553-DB81-1D1A-012F-34BAD4020598}"/>
              </a:ext>
            </a:extLst>
          </p:cNvPr>
          <p:cNvSpPr txBox="1"/>
          <p:nvPr/>
        </p:nvSpPr>
        <p:spPr>
          <a:xfrm>
            <a:off x="3072430" y="5853027"/>
            <a:ext cx="123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2022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76" name="textruta 37">
            <a:extLst>
              <a:ext uri="{FF2B5EF4-FFF2-40B4-BE49-F238E27FC236}">
                <a16:creationId xmlns:a16="http://schemas.microsoft.com/office/drawing/2014/main" id="{C6F5531A-C2DF-3C63-7103-726EA9D9EC67}"/>
              </a:ext>
            </a:extLst>
          </p:cNvPr>
          <p:cNvSpPr txBox="1"/>
          <p:nvPr/>
        </p:nvSpPr>
        <p:spPr>
          <a:xfrm>
            <a:off x="3644102" y="5849707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i="1"/>
            </a:lvl1pPr>
          </a:lstStyle>
          <a:p>
            <a:pPr defTabSz="914400"/>
            <a:r>
              <a:rPr lang="en-AU" sz="1200">
                <a:solidFill>
                  <a:srgbClr val="000000"/>
                </a:solidFill>
                <a:latin typeface="+mj-lt"/>
                <a:ea typeface="微软雅黑"/>
              </a:rPr>
              <a:t>68%</a:t>
            </a:r>
          </a:p>
        </p:txBody>
      </p:sp>
      <p:sp>
        <p:nvSpPr>
          <p:cNvPr id="77" name="Ellips 4">
            <a:extLst>
              <a:ext uri="{FF2B5EF4-FFF2-40B4-BE49-F238E27FC236}">
                <a16:creationId xmlns:a16="http://schemas.microsoft.com/office/drawing/2014/main" id="{475D5356-8390-1487-FC53-8611B70F1917}"/>
              </a:ext>
            </a:extLst>
          </p:cNvPr>
          <p:cNvSpPr/>
          <p:nvPr/>
        </p:nvSpPr>
        <p:spPr>
          <a:xfrm>
            <a:off x="615721" y="4800691"/>
            <a:ext cx="444151" cy="407964"/>
          </a:xfrm>
          <a:prstGeom prst="ellipse">
            <a:avLst/>
          </a:prstGeom>
          <a:solidFill>
            <a:srgbClr val="E43D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ruta 44">
            <a:extLst>
              <a:ext uri="{FF2B5EF4-FFF2-40B4-BE49-F238E27FC236}">
                <a16:creationId xmlns:a16="http://schemas.microsoft.com/office/drawing/2014/main" id="{F3BE0C07-B40E-5ABB-4A1C-1B4D49E80A89}"/>
              </a:ext>
            </a:extLst>
          </p:cNvPr>
          <p:cNvSpPr txBox="1"/>
          <p:nvPr/>
        </p:nvSpPr>
        <p:spPr>
          <a:xfrm>
            <a:off x="5540876" y="5559261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i="1">
                <a:solidFill>
                  <a:srgbClr val="00B050"/>
                </a:solidFill>
                <a:latin typeface="+mj-lt"/>
                <a:ea typeface="微软雅黑"/>
              </a:rPr>
              <a:t>-36 %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5134DF0A-1CA7-22A3-2DE9-54386F67DD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85022" y="5078511"/>
            <a:ext cx="720951" cy="720951"/>
          </a:xfrm>
          <a:prstGeom prst="rect">
            <a:avLst/>
          </a:prstGeom>
        </p:spPr>
      </p:pic>
      <p:pic>
        <p:nvPicPr>
          <p:cNvPr id="80" name="Bild 60" descr="Rak pil">
            <a:extLst>
              <a:ext uri="{FF2B5EF4-FFF2-40B4-BE49-F238E27FC236}">
                <a16:creationId xmlns:a16="http://schemas.microsoft.com/office/drawing/2014/main" id="{878BA549-CFEA-D244-54AB-5F4556ABA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V="1">
            <a:off x="4607756" y="5537094"/>
            <a:ext cx="1053530" cy="406059"/>
          </a:xfrm>
          <a:prstGeom prst="rect">
            <a:avLst/>
          </a:prstGeom>
        </p:spPr>
      </p:pic>
      <p:sp>
        <p:nvSpPr>
          <p:cNvPr id="81" name="textruta 18">
            <a:extLst>
              <a:ext uri="{FF2B5EF4-FFF2-40B4-BE49-F238E27FC236}">
                <a16:creationId xmlns:a16="http://schemas.microsoft.com/office/drawing/2014/main" id="{9D5D6B01-D785-C1B3-9651-C03DC804ED71}"/>
              </a:ext>
            </a:extLst>
          </p:cNvPr>
          <p:cNvSpPr txBox="1"/>
          <p:nvPr/>
        </p:nvSpPr>
        <p:spPr>
          <a:xfrm>
            <a:off x="828689" y="5841572"/>
            <a:ext cx="199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>
                <a:solidFill>
                  <a:srgbClr val="000000"/>
                </a:solidFill>
                <a:latin typeface="+mj-lt"/>
                <a:ea typeface="微软雅黑"/>
              </a:rPr>
              <a:t>Longer lead time from suppliers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C877073-780C-9AB7-C5F2-14D16406564E}"/>
              </a:ext>
            </a:extLst>
          </p:cNvPr>
          <p:cNvSpPr txBox="1"/>
          <p:nvPr/>
        </p:nvSpPr>
        <p:spPr>
          <a:xfrm>
            <a:off x="1434832" y="1224799"/>
            <a:ext cx="5241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>
                <a:solidFill>
                  <a:srgbClr val="737375"/>
                </a:solidFill>
                <a:latin typeface="Montserrat" panose="00000500000000000000" pitchFamily="2" charset="0"/>
              </a:rPr>
              <a:t>Top sourcing problems</a:t>
            </a: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09EC59DA-3B5A-B3D1-F1E1-829AAF0ECEEE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Arial" panose="020B0604020202020204" pitchFamily="34" charset="0"/>
              </a:rPr>
              <a:t>Supply Chain situation has improved significantly, Cost pressure, logistics disruptions and lead time are a concern for fewer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FFA1615-5794-EBAD-CE71-7BAA8BF5299F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891463" y="1654175"/>
            <a:ext cx="3713163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1588" rIns="0" bIns="2230438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The three biggest challenges that companies have faced in 2023 </a:t>
            </a:r>
            <a:r>
              <a:rPr lang="en-US" sz="1600" b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remain the same </a:t>
            </a:r>
            <a:r>
              <a:rPr lang="en-US" sz="16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as those of previous years. </a:t>
            </a:r>
            <a:endParaRPr lang="en-US" sz="16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On average, the concerns over the top three problems </a:t>
            </a:r>
            <a:r>
              <a:rPr lang="en-US" sz="1600" b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declined by about 30% between 2022 and 2023</a:t>
            </a:r>
            <a:endParaRPr lang="en-GB" sz="1200" b="1">
              <a:latin typeface="+mn-lt"/>
            </a:endParaRPr>
          </a:p>
        </p:txBody>
      </p:sp>
      <p:sp>
        <p:nvSpPr>
          <p:cNvPr id="36" name="Triangel 28">
            <a:extLst>
              <a:ext uri="{FF2B5EF4-FFF2-40B4-BE49-F238E27FC236}">
                <a16:creationId xmlns:a16="http://schemas.microsoft.com/office/drawing/2014/main" id="{5B1ADABD-39F5-1E41-BEED-AAB78A0FFF3B}"/>
              </a:ext>
            </a:extLst>
          </p:cNvPr>
          <p:cNvSpPr/>
          <p:nvPr/>
        </p:nvSpPr>
        <p:spPr>
          <a:xfrm rot="5400000">
            <a:off x="6685037" y="3888318"/>
            <a:ext cx="1602646" cy="217506"/>
          </a:xfrm>
          <a:prstGeom prst="triangle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0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D7F0AC4-83AF-D74D-082D-AD2C5622AA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F0AC4-83AF-D74D-082D-AD2C5622A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12D38FDC-2C00-E5B1-133E-1D3B9958B9CF}"/>
              </a:ext>
            </a:extLst>
          </p:cNvPr>
          <p:cNvSpPr/>
          <p:nvPr/>
        </p:nvSpPr>
        <p:spPr>
          <a:xfrm>
            <a:off x="7802563" y="1715098"/>
            <a:ext cx="3873817" cy="4610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91E5E5-CE62-AB49-8772-645961E1F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464" y="190112"/>
            <a:ext cx="5733536" cy="227585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6" name="Rektangel med rundade hörn 14">
            <a:extLst>
              <a:ext uri="{FF2B5EF4-FFF2-40B4-BE49-F238E27FC236}">
                <a16:creationId xmlns:a16="http://schemas.microsoft.com/office/drawing/2014/main" id="{6191717E-5918-E959-8FD6-F8D728B85B20}"/>
              </a:ext>
            </a:extLst>
          </p:cNvPr>
          <p:cNvSpPr/>
          <p:nvPr/>
        </p:nvSpPr>
        <p:spPr>
          <a:xfrm>
            <a:off x="846990" y="1715098"/>
            <a:ext cx="6329085" cy="1336525"/>
          </a:xfrm>
          <a:prstGeom prst="roundRect">
            <a:avLst>
              <a:gd name="adj" fmla="val 5499"/>
            </a:avLst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 </a:t>
            </a:r>
          </a:p>
        </p:txBody>
      </p:sp>
      <p:sp>
        <p:nvSpPr>
          <p:cNvPr id="11" name="textruta 35">
            <a:extLst>
              <a:ext uri="{FF2B5EF4-FFF2-40B4-BE49-F238E27FC236}">
                <a16:creationId xmlns:a16="http://schemas.microsoft.com/office/drawing/2014/main" id="{B2D39A90-5B74-399F-FC47-90AB2511A473}"/>
              </a:ext>
            </a:extLst>
          </p:cNvPr>
          <p:cNvSpPr txBox="1"/>
          <p:nvPr/>
        </p:nvSpPr>
        <p:spPr>
          <a:xfrm>
            <a:off x="3072430" y="1879897"/>
            <a:ext cx="1165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2023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12" name="textruta 32">
            <a:extLst>
              <a:ext uri="{FF2B5EF4-FFF2-40B4-BE49-F238E27FC236}">
                <a16:creationId xmlns:a16="http://schemas.microsoft.com/office/drawing/2014/main" id="{671AF3FE-A717-67D4-1FC5-9C4C14EB9AB0}"/>
              </a:ext>
            </a:extLst>
          </p:cNvPr>
          <p:cNvSpPr txBox="1"/>
          <p:nvPr/>
        </p:nvSpPr>
        <p:spPr>
          <a:xfrm>
            <a:off x="3644102" y="1883879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 i="1">
                <a:solidFill>
                  <a:srgbClr val="000000"/>
                </a:solidFill>
                <a:latin typeface="+mj-lt"/>
                <a:ea typeface="微软雅黑"/>
              </a:rPr>
              <a:t>60%</a:t>
            </a:r>
          </a:p>
        </p:txBody>
      </p:sp>
      <p:sp>
        <p:nvSpPr>
          <p:cNvPr id="13" name="textruta 36">
            <a:extLst>
              <a:ext uri="{FF2B5EF4-FFF2-40B4-BE49-F238E27FC236}">
                <a16:creationId xmlns:a16="http://schemas.microsoft.com/office/drawing/2014/main" id="{A4189424-05D4-FC63-CB6C-041B9895A784}"/>
              </a:ext>
            </a:extLst>
          </p:cNvPr>
          <p:cNvSpPr txBox="1"/>
          <p:nvPr/>
        </p:nvSpPr>
        <p:spPr>
          <a:xfrm>
            <a:off x="3072430" y="2579438"/>
            <a:ext cx="123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2022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14" name="textruta 37">
            <a:extLst>
              <a:ext uri="{FF2B5EF4-FFF2-40B4-BE49-F238E27FC236}">
                <a16:creationId xmlns:a16="http://schemas.microsoft.com/office/drawing/2014/main" id="{3A83F432-273F-9B82-B6E8-49895D854B9F}"/>
              </a:ext>
            </a:extLst>
          </p:cNvPr>
          <p:cNvSpPr txBox="1"/>
          <p:nvPr/>
        </p:nvSpPr>
        <p:spPr>
          <a:xfrm>
            <a:off x="3644102" y="2576118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i="1"/>
            </a:lvl1pPr>
          </a:lstStyle>
          <a:p>
            <a:pPr defTabSz="914400"/>
            <a:r>
              <a:rPr lang="en-AU" sz="1200">
                <a:solidFill>
                  <a:srgbClr val="000000"/>
                </a:solidFill>
                <a:latin typeface="+mj-lt"/>
                <a:ea typeface="微软雅黑"/>
              </a:rPr>
              <a:t>63%</a:t>
            </a:r>
          </a:p>
        </p:txBody>
      </p:sp>
      <p:sp>
        <p:nvSpPr>
          <p:cNvPr id="15" name="Ellips 4">
            <a:extLst>
              <a:ext uri="{FF2B5EF4-FFF2-40B4-BE49-F238E27FC236}">
                <a16:creationId xmlns:a16="http://schemas.microsoft.com/office/drawing/2014/main" id="{77FEC7FB-D559-426B-C41B-F7EAECE87E2B}"/>
              </a:ext>
            </a:extLst>
          </p:cNvPr>
          <p:cNvSpPr/>
          <p:nvPr/>
        </p:nvSpPr>
        <p:spPr>
          <a:xfrm>
            <a:off x="654396" y="1527102"/>
            <a:ext cx="444151" cy="407964"/>
          </a:xfrm>
          <a:prstGeom prst="ellipse">
            <a:avLst/>
          </a:prstGeom>
          <a:solidFill>
            <a:srgbClr val="E43D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ruta 44">
            <a:extLst>
              <a:ext uri="{FF2B5EF4-FFF2-40B4-BE49-F238E27FC236}">
                <a16:creationId xmlns:a16="http://schemas.microsoft.com/office/drawing/2014/main" id="{A6021DDE-D24D-568B-8DC9-13237C513E99}"/>
              </a:ext>
            </a:extLst>
          </p:cNvPr>
          <p:cNvSpPr txBox="1"/>
          <p:nvPr/>
        </p:nvSpPr>
        <p:spPr>
          <a:xfrm>
            <a:off x="5525121" y="2285672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i="1">
                <a:solidFill>
                  <a:srgbClr val="00B050"/>
                </a:solidFill>
                <a:latin typeface="+mj-lt"/>
                <a:ea typeface="微软雅黑"/>
              </a:rPr>
              <a:t>-3 %</a:t>
            </a:r>
          </a:p>
        </p:txBody>
      </p:sp>
      <p:pic>
        <p:nvPicPr>
          <p:cNvPr id="20" name="Bild 60" descr="Rak pil">
            <a:extLst>
              <a:ext uri="{FF2B5EF4-FFF2-40B4-BE49-F238E27FC236}">
                <a16:creationId xmlns:a16="http://schemas.microsoft.com/office/drawing/2014/main" id="{74E27116-61CA-3D81-ABD0-37497CFF8D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V="1">
            <a:off x="4607756" y="2263505"/>
            <a:ext cx="1053530" cy="406059"/>
          </a:xfrm>
          <a:prstGeom prst="rect">
            <a:avLst/>
          </a:prstGeom>
        </p:spPr>
      </p:pic>
      <p:sp>
        <p:nvSpPr>
          <p:cNvPr id="37" name="textruta 18">
            <a:extLst>
              <a:ext uri="{FF2B5EF4-FFF2-40B4-BE49-F238E27FC236}">
                <a16:creationId xmlns:a16="http://schemas.microsoft.com/office/drawing/2014/main" id="{D1578C26-B182-7CAA-FA8E-ECFC890B8A47}"/>
              </a:ext>
            </a:extLst>
          </p:cNvPr>
          <p:cNvSpPr txBox="1"/>
          <p:nvPr/>
        </p:nvSpPr>
        <p:spPr>
          <a:xfrm>
            <a:off x="885373" y="2576118"/>
            <a:ext cx="1999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>
                <a:solidFill>
                  <a:srgbClr val="000000"/>
                </a:solidFill>
                <a:latin typeface="+mj-lt"/>
                <a:ea typeface="微软雅黑"/>
              </a:rPr>
              <a:t>Cost saving</a:t>
            </a:r>
          </a:p>
        </p:txBody>
      </p:sp>
      <p:sp>
        <p:nvSpPr>
          <p:cNvPr id="62" name="Rektangel med rundade hörn 14">
            <a:extLst>
              <a:ext uri="{FF2B5EF4-FFF2-40B4-BE49-F238E27FC236}">
                <a16:creationId xmlns:a16="http://schemas.microsoft.com/office/drawing/2014/main" id="{E8C6FB4C-BBDA-8B83-C0CF-4AF6E2D9595D}"/>
              </a:ext>
            </a:extLst>
          </p:cNvPr>
          <p:cNvSpPr/>
          <p:nvPr/>
        </p:nvSpPr>
        <p:spPr>
          <a:xfrm>
            <a:off x="808315" y="3352726"/>
            <a:ext cx="6329085" cy="1336525"/>
          </a:xfrm>
          <a:prstGeom prst="roundRect">
            <a:avLst>
              <a:gd name="adj" fmla="val 5499"/>
            </a:avLst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 </a:t>
            </a:r>
          </a:p>
        </p:txBody>
      </p:sp>
      <p:sp>
        <p:nvSpPr>
          <p:cNvPr id="63" name="textruta 35">
            <a:extLst>
              <a:ext uri="{FF2B5EF4-FFF2-40B4-BE49-F238E27FC236}">
                <a16:creationId xmlns:a16="http://schemas.microsoft.com/office/drawing/2014/main" id="{F5425ACA-6F0E-E0A1-5B57-7D5D7765564E}"/>
              </a:ext>
            </a:extLst>
          </p:cNvPr>
          <p:cNvSpPr txBox="1"/>
          <p:nvPr/>
        </p:nvSpPr>
        <p:spPr>
          <a:xfrm>
            <a:off x="3072430" y="3517525"/>
            <a:ext cx="1165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2023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64" name="textruta 32">
            <a:extLst>
              <a:ext uri="{FF2B5EF4-FFF2-40B4-BE49-F238E27FC236}">
                <a16:creationId xmlns:a16="http://schemas.microsoft.com/office/drawing/2014/main" id="{6453290C-4822-8BBC-DFF1-0241BF462FD7}"/>
              </a:ext>
            </a:extLst>
          </p:cNvPr>
          <p:cNvSpPr txBox="1"/>
          <p:nvPr/>
        </p:nvSpPr>
        <p:spPr>
          <a:xfrm>
            <a:off x="3644102" y="3521507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altLang="zh-CN" sz="1200" b="1" i="1">
                <a:solidFill>
                  <a:srgbClr val="000000"/>
                </a:solidFill>
                <a:latin typeface="+mj-lt"/>
                <a:ea typeface="微软雅黑"/>
              </a:rPr>
              <a:t>39</a:t>
            </a:r>
            <a:r>
              <a:rPr lang="en-AU" sz="1200" b="1" i="1">
                <a:solidFill>
                  <a:srgbClr val="000000"/>
                </a:solidFill>
                <a:latin typeface="+mj-lt"/>
                <a:ea typeface="微软雅黑"/>
              </a:rPr>
              <a:t>%</a:t>
            </a:r>
          </a:p>
        </p:txBody>
      </p:sp>
      <p:sp>
        <p:nvSpPr>
          <p:cNvPr id="65" name="textruta 36">
            <a:extLst>
              <a:ext uri="{FF2B5EF4-FFF2-40B4-BE49-F238E27FC236}">
                <a16:creationId xmlns:a16="http://schemas.microsoft.com/office/drawing/2014/main" id="{A986877A-66DF-7B95-4CFA-CA538F029F55}"/>
              </a:ext>
            </a:extLst>
          </p:cNvPr>
          <p:cNvSpPr txBox="1"/>
          <p:nvPr/>
        </p:nvSpPr>
        <p:spPr>
          <a:xfrm>
            <a:off x="3072430" y="4217066"/>
            <a:ext cx="123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2022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66" name="textruta 37">
            <a:extLst>
              <a:ext uri="{FF2B5EF4-FFF2-40B4-BE49-F238E27FC236}">
                <a16:creationId xmlns:a16="http://schemas.microsoft.com/office/drawing/2014/main" id="{9BC20245-119E-A095-DEF9-46C358DC2FFE}"/>
              </a:ext>
            </a:extLst>
          </p:cNvPr>
          <p:cNvSpPr txBox="1"/>
          <p:nvPr/>
        </p:nvSpPr>
        <p:spPr>
          <a:xfrm>
            <a:off x="3644102" y="4213746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i="1"/>
            </a:lvl1pPr>
          </a:lstStyle>
          <a:p>
            <a:pPr defTabSz="914400"/>
            <a:r>
              <a:rPr lang="en-AU" altLang="zh-CN" sz="1200">
                <a:solidFill>
                  <a:srgbClr val="000000"/>
                </a:solidFill>
                <a:latin typeface="+mj-lt"/>
                <a:ea typeface="微软雅黑"/>
              </a:rPr>
              <a:t>41</a:t>
            </a:r>
            <a:r>
              <a:rPr lang="en-AU" sz="1200">
                <a:solidFill>
                  <a:srgbClr val="000000"/>
                </a:solidFill>
                <a:latin typeface="+mj-lt"/>
                <a:ea typeface="微软雅黑"/>
              </a:rPr>
              <a:t>%</a:t>
            </a:r>
          </a:p>
        </p:txBody>
      </p:sp>
      <p:sp>
        <p:nvSpPr>
          <p:cNvPr id="67" name="Ellips 4">
            <a:extLst>
              <a:ext uri="{FF2B5EF4-FFF2-40B4-BE49-F238E27FC236}">
                <a16:creationId xmlns:a16="http://schemas.microsoft.com/office/drawing/2014/main" id="{1997A253-88FA-8294-791E-A6A9EA1F0DFF}"/>
              </a:ext>
            </a:extLst>
          </p:cNvPr>
          <p:cNvSpPr/>
          <p:nvPr/>
        </p:nvSpPr>
        <p:spPr>
          <a:xfrm>
            <a:off x="615721" y="3164730"/>
            <a:ext cx="444151" cy="407964"/>
          </a:xfrm>
          <a:prstGeom prst="ellipse">
            <a:avLst/>
          </a:prstGeom>
          <a:solidFill>
            <a:srgbClr val="E43D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textruta 44">
            <a:extLst>
              <a:ext uri="{FF2B5EF4-FFF2-40B4-BE49-F238E27FC236}">
                <a16:creationId xmlns:a16="http://schemas.microsoft.com/office/drawing/2014/main" id="{DEDD66A5-499E-672A-37CC-7CF3128E6D6F}"/>
              </a:ext>
            </a:extLst>
          </p:cNvPr>
          <p:cNvSpPr txBox="1"/>
          <p:nvPr/>
        </p:nvSpPr>
        <p:spPr>
          <a:xfrm>
            <a:off x="5540876" y="3923300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i="1">
                <a:solidFill>
                  <a:srgbClr val="00B050"/>
                </a:solidFill>
                <a:latin typeface="+mj-lt"/>
                <a:ea typeface="微软雅黑"/>
              </a:rPr>
              <a:t>-2 %</a:t>
            </a:r>
          </a:p>
        </p:txBody>
      </p:sp>
      <p:pic>
        <p:nvPicPr>
          <p:cNvPr id="70" name="Bild 60" descr="Rak pil">
            <a:extLst>
              <a:ext uri="{FF2B5EF4-FFF2-40B4-BE49-F238E27FC236}">
                <a16:creationId xmlns:a16="http://schemas.microsoft.com/office/drawing/2014/main" id="{5F46C72B-4ECA-05D1-B351-1A794F6CB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V="1">
            <a:off x="4607756" y="3900299"/>
            <a:ext cx="1053530" cy="406059"/>
          </a:xfrm>
          <a:prstGeom prst="rect">
            <a:avLst/>
          </a:prstGeom>
        </p:spPr>
      </p:pic>
      <p:sp>
        <p:nvSpPr>
          <p:cNvPr id="71" name="textruta 18">
            <a:extLst>
              <a:ext uri="{FF2B5EF4-FFF2-40B4-BE49-F238E27FC236}">
                <a16:creationId xmlns:a16="http://schemas.microsoft.com/office/drawing/2014/main" id="{991E4802-BB37-9D63-F8E4-B618C4FA515F}"/>
              </a:ext>
            </a:extLst>
          </p:cNvPr>
          <p:cNvSpPr txBox="1"/>
          <p:nvPr/>
        </p:nvSpPr>
        <p:spPr>
          <a:xfrm>
            <a:off x="902522" y="4217065"/>
            <a:ext cx="1999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altLang="zh-CN" sz="1200" b="1">
                <a:solidFill>
                  <a:srgbClr val="000000"/>
                </a:solidFill>
                <a:latin typeface="+mj-lt"/>
                <a:ea typeface="微软雅黑"/>
              </a:rPr>
              <a:t>Risk mitigation</a:t>
            </a:r>
          </a:p>
        </p:txBody>
      </p:sp>
      <p:sp>
        <p:nvSpPr>
          <p:cNvPr id="72" name="Rektangel med rundade hörn 14">
            <a:extLst>
              <a:ext uri="{FF2B5EF4-FFF2-40B4-BE49-F238E27FC236}">
                <a16:creationId xmlns:a16="http://schemas.microsoft.com/office/drawing/2014/main" id="{92C17369-803F-207A-9903-96DCAB22434B}"/>
              </a:ext>
            </a:extLst>
          </p:cNvPr>
          <p:cNvSpPr/>
          <p:nvPr/>
        </p:nvSpPr>
        <p:spPr>
          <a:xfrm>
            <a:off x="808315" y="4988687"/>
            <a:ext cx="6329085" cy="1336525"/>
          </a:xfrm>
          <a:prstGeom prst="roundRect">
            <a:avLst>
              <a:gd name="adj" fmla="val 5499"/>
            </a:avLst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 </a:t>
            </a:r>
          </a:p>
        </p:txBody>
      </p:sp>
      <p:sp>
        <p:nvSpPr>
          <p:cNvPr id="73" name="textruta 35">
            <a:extLst>
              <a:ext uri="{FF2B5EF4-FFF2-40B4-BE49-F238E27FC236}">
                <a16:creationId xmlns:a16="http://schemas.microsoft.com/office/drawing/2014/main" id="{FDFCC503-FC61-D786-3A70-04F52E956D85}"/>
              </a:ext>
            </a:extLst>
          </p:cNvPr>
          <p:cNvSpPr txBox="1"/>
          <p:nvPr/>
        </p:nvSpPr>
        <p:spPr>
          <a:xfrm>
            <a:off x="3072430" y="5153486"/>
            <a:ext cx="1165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2023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74" name="textruta 32">
            <a:extLst>
              <a:ext uri="{FF2B5EF4-FFF2-40B4-BE49-F238E27FC236}">
                <a16:creationId xmlns:a16="http://schemas.microsoft.com/office/drawing/2014/main" id="{AA4DE289-6E87-75B7-8FC5-038F955A2664}"/>
              </a:ext>
            </a:extLst>
          </p:cNvPr>
          <p:cNvSpPr txBox="1"/>
          <p:nvPr/>
        </p:nvSpPr>
        <p:spPr>
          <a:xfrm>
            <a:off x="3644102" y="5157468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b="1" i="1">
                <a:solidFill>
                  <a:srgbClr val="000000"/>
                </a:solidFill>
                <a:latin typeface="+mj-lt"/>
                <a:ea typeface="微软雅黑"/>
              </a:rPr>
              <a:t>26%</a:t>
            </a:r>
          </a:p>
        </p:txBody>
      </p:sp>
      <p:sp>
        <p:nvSpPr>
          <p:cNvPr id="75" name="textruta 36">
            <a:extLst>
              <a:ext uri="{FF2B5EF4-FFF2-40B4-BE49-F238E27FC236}">
                <a16:creationId xmlns:a16="http://schemas.microsoft.com/office/drawing/2014/main" id="{98A67553-DB81-1D1A-012F-34BAD4020598}"/>
              </a:ext>
            </a:extLst>
          </p:cNvPr>
          <p:cNvSpPr txBox="1"/>
          <p:nvPr/>
        </p:nvSpPr>
        <p:spPr>
          <a:xfrm>
            <a:off x="3072430" y="5853027"/>
            <a:ext cx="123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i="1">
                <a:solidFill>
                  <a:srgbClr val="757070"/>
                </a:solidFill>
                <a:latin typeface="+mj-lt"/>
                <a:ea typeface="微软雅黑"/>
              </a:rPr>
              <a:t>2022</a:t>
            </a:r>
            <a:endParaRPr lang="en-AU" sz="1400" i="1">
              <a:solidFill>
                <a:srgbClr val="757070"/>
              </a:solidFill>
              <a:latin typeface="+mj-lt"/>
              <a:ea typeface="微软雅黑"/>
            </a:endParaRPr>
          </a:p>
        </p:txBody>
      </p:sp>
      <p:sp>
        <p:nvSpPr>
          <p:cNvPr id="76" name="textruta 37">
            <a:extLst>
              <a:ext uri="{FF2B5EF4-FFF2-40B4-BE49-F238E27FC236}">
                <a16:creationId xmlns:a16="http://schemas.microsoft.com/office/drawing/2014/main" id="{C6F5531A-C2DF-3C63-7103-726EA9D9EC67}"/>
              </a:ext>
            </a:extLst>
          </p:cNvPr>
          <p:cNvSpPr txBox="1"/>
          <p:nvPr/>
        </p:nvSpPr>
        <p:spPr>
          <a:xfrm>
            <a:off x="3644102" y="5849707"/>
            <a:ext cx="100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i="1"/>
            </a:lvl1pPr>
          </a:lstStyle>
          <a:p>
            <a:pPr defTabSz="914400"/>
            <a:r>
              <a:rPr lang="en-AU" sz="1200">
                <a:solidFill>
                  <a:srgbClr val="000000"/>
                </a:solidFill>
                <a:latin typeface="+mj-lt"/>
                <a:ea typeface="微软雅黑"/>
              </a:rPr>
              <a:t>46%</a:t>
            </a:r>
          </a:p>
        </p:txBody>
      </p:sp>
      <p:sp>
        <p:nvSpPr>
          <p:cNvPr id="77" name="Ellips 4">
            <a:extLst>
              <a:ext uri="{FF2B5EF4-FFF2-40B4-BE49-F238E27FC236}">
                <a16:creationId xmlns:a16="http://schemas.microsoft.com/office/drawing/2014/main" id="{475D5356-8390-1487-FC53-8611B70F1917}"/>
              </a:ext>
            </a:extLst>
          </p:cNvPr>
          <p:cNvSpPr/>
          <p:nvPr/>
        </p:nvSpPr>
        <p:spPr>
          <a:xfrm>
            <a:off x="615721" y="4800691"/>
            <a:ext cx="444151" cy="407964"/>
          </a:xfrm>
          <a:prstGeom prst="ellipse">
            <a:avLst/>
          </a:prstGeom>
          <a:solidFill>
            <a:srgbClr val="E43D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ruta 44">
            <a:extLst>
              <a:ext uri="{FF2B5EF4-FFF2-40B4-BE49-F238E27FC236}">
                <a16:creationId xmlns:a16="http://schemas.microsoft.com/office/drawing/2014/main" id="{F3BE0C07-B40E-5ABB-4A1C-1B4D49E80A89}"/>
              </a:ext>
            </a:extLst>
          </p:cNvPr>
          <p:cNvSpPr txBox="1"/>
          <p:nvPr/>
        </p:nvSpPr>
        <p:spPr>
          <a:xfrm>
            <a:off x="5540876" y="5559261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200" i="1">
                <a:solidFill>
                  <a:srgbClr val="00B050"/>
                </a:solidFill>
                <a:latin typeface="+mj-lt"/>
                <a:ea typeface="微软雅黑"/>
              </a:rPr>
              <a:t>-20 %</a:t>
            </a:r>
          </a:p>
        </p:txBody>
      </p:sp>
      <p:pic>
        <p:nvPicPr>
          <p:cNvPr id="80" name="Bild 60" descr="Rak pil">
            <a:extLst>
              <a:ext uri="{FF2B5EF4-FFF2-40B4-BE49-F238E27FC236}">
                <a16:creationId xmlns:a16="http://schemas.microsoft.com/office/drawing/2014/main" id="{878BA549-CFEA-D244-54AB-5F4556ABA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V="1">
            <a:off x="4607756" y="5537094"/>
            <a:ext cx="1053530" cy="406059"/>
          </a:xfrm>
          <a:prstGeom prst="rect">
            <a:avLst/>
          </a:prstGeom>
        </p:spPr>
      </p:pic>
      <p:sp>
        <p:nvSpPr>
          <p:cNvPr id="81" name="textruta 18">
            <a:extLst>
              <a:ext uri="{FF2B5EF4-FFF2-40B4-BE49-F238E27FC236}">
                <a16:creationId xmlns:a16="http://schemas.microsoft.com/office/drawing/2014/main" id="{9D5D6B01-D785-C1B3-9651-C03DC804ED71}"/>
              </a:ext>
            </a:extLst>
          </p:cNvPr>
          <p:cNvSpPr txBox="1"/>
          <p:nvPr/>
        </p:nvSpPr>
        <p:spPr>
          <a:xfrm>
            <a:off x="828689" y="5841572"/>
            <a:ext cx="199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1200" b="1">
                <a:solidFill>
                  <a:srgbClr val="000000"/>
                </a:solidFill>
                <a:latin typeface="+mj-lt"/>
                <a:ea typeface="微软雅黑"/>
              </a:rPr>
              <a:t>Improved logistics and distribution</a:t>
            </a:r>
            <a:endParaRPr lang="en-AU" altLang="zh-CN" sz="1200" b="1">
              <a:solidFill>
                <a:srgbClr val="000000"/>
              </a:solidFill>
              <a:latin typeface="+mj-lt"/>
              <a:ea typeface="微软雅黑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C877073-780C-9AB7-C5F2-14D16406564E}"/>
              </a:ext>
            </a:extLst>
          </p:cNvPr>
          <p:cNvSpPr txBox="1"/>
          <p:nvPr/>
        </p:nvSpPr>
        <p:spPr>
          <a:xfrm>
            <a:off x="1434832" y="1224799"/>
            <a:ext cx="5241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i="1">
                <a:solidFill>
                  <a:srgbClr val="737375"/>
                </a:solidFill>
                <a:latin typeface="Montserrat" panose="00000500000000000000" pitchFamily="2" charset="0"/>
              </a:rPr>
              <a:t>Top Reasons for relocating</a:t>
            </a: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09EC59DA-3B5A-B3D1-F1E1-829AAF0ECEEE}"/>
              </a:ext>
            </a:extLst>
          </p:cNvPr>
          <p:cNvSpPr txBox="1">
            <a:spLocks/>
          </p:cNvSpPr>
          <p:nvPr/>
        </p:nvSpPr>
        <p:spPr>
          <a:xfrm>
            <a:off x="362466" y="432000"/>
            <a:ext cx="11402814" cy="95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23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tx1"/>
                </a:solidFill>
                <a:cs typeface="Arial" panose="020B0604020202020204" pitchFamily="34" charset="0"/>
              </a:rPr>
              <a:t>Cost is still the biggest criteria when companies decide whether to relocate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FFA1615-5794-EBAD-CE71-7BAA8BF5299F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891463" y="1654175"/>
            <a:ext cx="3713163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1588" rIns="0" bIns="6858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152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52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rgbClr val="1D1D1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6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The decline in the share of may partly attribute to the </a:t>
            </a:r>
            <a:r>
              <a:rPr lang="en-US" altLang="zh-CN" sz="1600" b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reopening of China</a:t>
            </a:r>
            <a:r>
              <a:rPr lang="en-US" altLang="zh-CN" sz="16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.  </a:t>
            </a: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1600">
              <a:solidFill>
                <a:srgbClr val="595959"/>
              </a:solidFill>
              <a:effectLst/>
              <a:latin typeface="Montserrat" panose="00000500000000000000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6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600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Companies today, looking back at the challenges posed in recent years, have realized the importance of </a:t>
            </a:r>
            <a:r>
              <a:rPr lang="en-US" altLang="zh-CN" sz="1600" b="1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diversifying their supplier base </a:t>
            </a:r>
            <a:r>
              <a:rPr lang="en-US" altLang="zh-CN" sz="1600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into more markets to help mitigate potential risks.</a:t>
            </a:r>
          </a:p>
          <a:p>
            <a:pPr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16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6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lnSpc>
                <a:spcPct val="90549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600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Many companies </a:t>
            </a:r>
            <a:r>
              <a:rPr lang="en-US" altLang="zh-CN" sz="1600" err="1">
                <a:solidFill>
                  <a:srgbClr val="595959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r</a:t>
            </a:r>
            <a:r>
              <a:rPr lang="en-US" altLang="zh-CN" sz="1600" err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eshore</a:t>
            </a:r>
            <a:r>
              <a:rPr lang="en-US" altLang="zh-CN" sz="16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 or nearshore to </a:t>
            </a:r>
            <a:r>
              <a:rPr lang="en-US" altLang="zh-CN" sz="1600" b="1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strengthen control of logistics</a:t>
            </a:r>
            <a:r>
              <a:rPr lang="en-US" altLang="zh-CN" sz="1600">
                <a:solidFill>
                  <a:srgbClr val="595959"/>
                </a:solidFill>
                <a:effectLst/>
                <a:latin typeface="Montserrat" panose="00000500000000000000" pitchFamily="2" charset="0"/>
                <a:ea typeface="宋体" panose="02010600030101010101" pitchFamily="2" charset="-122"/>
                <a:cs typeface="Arial" panose="020B0604020202020204" pitchFamily="34" charset="0"/>
              </a:rPr>
              <a:t> by shortening the shipment distance</a:t>
            </a:r>
            <a:endParaRPr lang="en-US" altLang="zh-CN" sz="1600">
              <a:solidFill>
                <a:srgbClr val="595959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Triangel 28">
            <a:extLst>
              <a:ext uri="{FF2B5EF4-FFF2-40B4-BE49-F238E27FC236}">
                <a16:creationId xmlns:a16="http://schemas.microsoft.com/office/drawing/2014/main" id="{5B1ADABD-39F5-1E41-BEED-AAB78A0FFF3B}"/>
              </a:ext>
            </a:extLst>
          </p:cNvPr>
          <p:cNvSpPr/>
          <p:nvPr/>
        </p:nvSpPr>
        <p:spPr>
          <a:xfrm rot="5400000">
            <a:off x="6685037" y="3888318"/>
            <a:ext cx="1602646" cy="217506"/>
          </a:xfrm>
          <a:prstGeom prst="triangle">
            <a:avLst/>
          </a:prstGeom>
          <a:solidFill>
            <a:srgbClr val="E6E7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2" name="Graphic 137">
            <a:extLst>
              <a:ext uri="{FF2B5EF4-FFF2-40B4-BE49-F238E27FC236}">
                <a16:creationId xmlns:a16="http://schemas.microsoft.com/office/drawing/2014/main" id="{72D50563-BC60-BF2D-8D94-2CB0466F7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24595" y="1834326"/>
            <a:ext cx="720951" cy="720951"/>
          </a:xfrm>
          <a:prstGeom prst="rect">
            <a:avLst/>
          </a:prstGeom>
        </p:spPr>
      </p:pic>
      <p:pic>
        <p:nvPicPr>
          <p:cNvPr id="3" name="Graphic 147">
            <a:extLst>
              <a:ext uri="{FF2B5EF4-FFF2-40B4-BE49-F238E27FC236}">
                <a16:creationId xmlns:a16="http://schemas.microsoft.com/office/drawing/2014/main" id="{07F3D85A-6034-B6AD-1C86-17B4DC8FE0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85022" y="3494169"/>
            <a:ext cx="720951" cy="720951"/>
          </a:xfrm>
          <a:prstGeom prst="rect">
            <a:avLst/>
          </a:prstGeom>
        </p:spPr>
      </p:pic>
      <p:pic>
        <p:nvPicPr>
          <p:cNvPr id="5" name="Graphic 157">
            <a:extLst>
              <a:ext uri="{FF2B5EF4-FFF2-40B4-BE49-F238E27FC236}">
                <a16:creationId xmlns:a16="http://schemas.microsoft.com/office/drawing/2014/main" id="{9138C0A9-F1B3-05C3-BDA0-36A438B967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85022" y="5219880"/>
            <a:ext cx="644512" cy="6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762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9MhfKjWcEPjgUYPTeMu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o5zFeP7PFspcaeZWsMF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UIyMTSK5Q5hFmhymc2C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cfRXxHTf2eHl3lK75I1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2yAXy2dhD7FY6XK1QCg9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_ykDgphyLLsSuUc.DKoi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2KPkkVVrKKzH8wIubJxR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fWNXWkFl8GGn9O1ACWH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iAERDX1OHmQ9K9i9A_oo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_2P1RtejEkRzc_oLgX04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YJQu6HhMMp7WKrxHd2z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3WtIld7V5LqJRgyMLqzf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JuJh1PdnPIwVU5pP53S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XFTMbZsQNGBsUXliwL1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I97ssaXKG3CnV7AmZ2y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1fl9kKOfPmoqLUaImDb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vhJO9E2IqjEYGBPjDmo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.SYiv_YMSDnVhIUay38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wd7VQr3TjOcr9YsCmMx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4_oj0lgutGAbqKGaOL0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rSNM6RtENgZ5eIJqTOsm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DUx5TXN4STXSsk1qcNz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YEy6QBJtzWd89hPfU4A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7w6ThB6ZL.0JPwh6d_W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Llvg.S17ao4BKhsBPl_Q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_R1lR4NDh0Di8t6ZqORW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gIqia7Ls10emP9FJIGQw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.PT2nXrHzOIgIlHJMPe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j3dRUSRyrDm.mGQxbtX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ri4D00hpR3_nk2jofhU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OeKl0b6o6ZXrXwDD9B1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Y2Xx2XsOsw_I2UY44by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_wKUOOO34YXwyqtOWNd_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aOlFHdrKzOIzQVkyn6Df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m9si677DlN95AgZRjF7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C8tzN7kGYX4h_p4LrsLW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oTDL.84ear6WQ1VXkOAo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VwyHnFuZbcwoUrhERtO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gcx7plkTLGJ.Z3yGkeip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SwGjcsxzjR1zdvcUq.Y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i.Nlz7hj0VXKFJQwz8T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65qvuz3ImVV0Obo8MQq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kq3XCh25IdStuWG8ZOf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hVuM4MFRU5cSNbo9hT_F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6QbOsEnUIRsYtDem2NZX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3wH0EvOOkd8A2G0pAAY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3Zct3p3YjKVkk6vbTP8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Q732e_zKWfXGoS4lKKm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AGyXElkQTitDf3Ded9J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.ruVvNzqatnNkn3dmPv7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o1bhuM5xZ_6RnrJgcPgl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MyZlf24hz7Xu6ipKOUO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dEM_zOh8HSpUGQo58cGGw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wd7VQr3TjOcr9YsCmMx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x5xSbqPniNWSCPzkCoY9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rz0jVXNCZY8WR80Vuo3m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euAVsOr6xZdyOdUmFj3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tTAkBwE.Bk_VcJLWHWO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4AGIRO_irPepxzJ.p2T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tm7Z8j0GTFgdMC7Gp4s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00oO_gauuLi9SPTZpHE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1ruh4a2ps1Hs3e8bvLT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hU0pYdlaju3YdMzV_aM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.k27bjr5yvMRE2qp.NwY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FSPANMODE" val="spa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LGmDqfvJM6x.gsUrRMD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oVyrAUYRDvaPRxXWU6b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vkotxo_dbd8zASJ_2fQ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esLLlZn20dxOsCnqy_6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cv3qT0cM5nbxj8y2kj1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TTX3u54V_4fRqE2TRCl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YiZBA17xto_KUqHVBrz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Hxxdun3v1XQyxwqjiQe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W5AGXzcnDbGxJcYMESKK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6EOJ57CR.F5XVdp.ip_g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hutB_E8mhZOoi98eYMIK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qAXaVHOW1SZzmw_cyw9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5UmbeukWt5JwA4rkdgI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njzyVRzH4mshOe_wKNj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691he0iJSYh1FtX06PFv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fO.ue2w_cdrVyxQmorO3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WPFNTIxrVjnw0aROK9S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eqXppekmmhSn4I1Sjxu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7CBTChUMUcHb901G4fgg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qQtLR7tfq7sqep346W0Y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qQtLR7tfq7sqep346W0Y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5jOgp4EeB9kYGQs1fOm6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D.pypDbeiPhVhd9Q08O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GjcNBqeeeBNoOc8bev_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YY1orwR6j8kjl8FG0yI5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Yr22cuNE.pgYPVi8EL.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ZBn1ey0E7NVNAyr_tXyZ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SwGJ4V912h1PH7bZS4_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GrJPpen0e4VZ7a3mfkw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9f1p6kVJmOUTxbSmA6pq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AupRi43.KY368JCAAQB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2AbatcWcoj8qvdtDsw4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5SKQqSe9U.7Ow2SKP4zQ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y2F.GIzS6thDogSgh0nS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NAc60qqNzu_aGn5JBbY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9upG73bQMsi5z0Pnye3E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WbDH6DwxPbaw0bqa4oy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RPZ2wuBRXVGAnHlbaQg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6x_WxnzD1d4pMt5cxmD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990yeJTkjhttaXOuN3PR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M1X_qIDm.4CRIDSAnNr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Sw1_AC4u.UNlfoyOmIvS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kCXmThGnD_9isa5F4NX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7pKtPHyWyg7pMioEAuz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Cn.nYy5JsoRQPZzkFKu6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WKTP8dLfyp9CDHS7iT0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SGVLpuRy26MM_COoRlj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kWmJ_MaNWA4bhf1BtrB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SS5.jOyBSAVIEtW.njW1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TBS7.8ObIm_R5N8uv9AP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UsnCcPUE6Px5zteVtow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gxidu_7oiGBrAVpGqBlz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q5AD3EP2y6HNAgm7n2r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8ESBqaswHf2.dvbUrdEe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2CqaJA_bMvoCnn5VX_W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zq.xaW.YH3XF6xG9dTiE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lSALffJTqiZY66Ds0vl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FFxQmBwBgvtGL_8fLSPa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lWJfeXoyZMhpS4VydbI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DrK30y1C8n09W7o_3du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g8xuhvMS0p5bgaQZ9qNj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bvVXRu0haDC6yKWbtQfU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jncA3i5j2T9DG2GLRmw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rh0HPPEacUlzrY7XOiN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kS4QIWsAOs8X77nLTxC3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W7eIDwuaa2M7cTrK9o5J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u1bshCtio8X5uFbfiJd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UdCWYSbjCH.rH7VAjIg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eTovEVnIJWTRhuvcBQv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acsslSxnbpvaxWzJbiTE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2bgGFK2AF19zYiIcSy1T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mbxzWu5tp4uqm1R8033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xxsvEvew9SLXofywflR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.cEwXLFXAa0LAKoHUIA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.448sRih6UCODSnGZqZl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dDk6TLunER69zF3tSCuQ"/>
</p:tagLst>
</file>

<file path=ppt/theme/theme1.xml><?xml version="1.0" encoding="utf-8"?>
<a:theme xmlns:a="http://schemas.openxmlformats.org/drawingml/2006/main" name="ARC">
  <a:themeElements>
    <a:clrScheme name="ARC GROUP 2">
      <a:dk1>
        <a:srgbClr val="000000"/>
      </a:dk1>
      <a:lt1>
        <a:srgbClr val="FFFFFF"/>
      </a:lt1>
      <a:dk2>
        <a:srgbClr val="E33C30"/>
      </a:dk2>
      <a:lt2>
        <a:srgbClr val="EFEFF5"/>
      </a:lt2>
      <a:accent1>
        <a:srgbClr val="E43D30"/>
      </a:accent1>
      <a:accent2>
        <a:srgbClr val="A5A5A5"/>
      </a:accent2>
      <a:accent3>
        <a:srgbClr val="444547"/>
      </a:accent3>
      <a:accent4>
        <a:srgbClr val="6F7071"/>
      </a:accent4>
      <a:accent5>
        <a:srgbClr val="B5B8BC"/>
      </a:accent5>
      <a:accent6>
        <a:srgbClr val="ED968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ARC" id="{325AFE63-CCD1-894D-B955-53C895783EB7}" vid="{CD919B34-6265-A541-AB37-AF69FD01A34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3AA637C509B44C9757952F1C8B0848" ma:contentTypeVersion="8" ma:contentTypeDescription="Create a new document." ma:contentTypeScope="" ma:versionID="2fd978936fc0b63c8d0ceabfe9582ae0">
  <xsd:schema xmlns:xsd="http://www.w3.org/2001/XMLSchema" xmlns:xs="http://www.w3.org/2001/XMLSchema" xmlns:p="http://schemas.microsoft.com/office/2006/metadata/properties" xmlns:ns2="5cda3706-76f1-4c38-a597-721a01c0429c" targetNamespace="http://schemas.microsoft.com/office/2006/metadata/properties" ma:root="true" ma:fieldsID="ef0520798898aa48600d6899966be0a2" ns2:_="">
    <xsd:import namespace="5cda3706-76f1-4c38-a597-721a01c042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a3706-76f1-4c38-a597-721a01c042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DAB598-3098-48CC-8160-8E2F6BACFBD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7F053D6-4F51-4D25-891F-A2ADF66F0A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20BE04-B247-4D6A-B395-B06D43B962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da3706-76f1-4c38-a597-721a01c042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5911</TotalTime>
  <Words>3004</Words>
  <Application>Microsoft Office PowerPoint</Application>
  <PresentationFormat>Widescreen</PresentationFormat>
  <Paragraphs>710</Paragraphs>
  <Slides>27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Tipo de letra del sistema</vt:lpstr>
      <vt:lpstr>Arial</vt:lpstr>
      <vt:lpstr>Calibri</vt:lpstr>
      <vt:lpstr>Calibri Light</vt:lpstr>
      <vt:lpstr>Montserrat</vt:lpstr>
      <vt:lpstr>Montserrat SemiBold</vt:lpstr>
      <vt:lpstr>Wingdings</vt:lpstr>
      <vt:lpstr>ARC</vt:lpstr>
      <vt:lpstr>think-cell Slide</vt:lpstr>
      <vt:lpstr>Sourcing Survey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China  Market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Group</dc:title>
  <dc:creator>Ulrik Karlsen: Johan Annell</dc:creator>
  <cp:lastModifiedBy>Johan Annell</cp:lastModifiedBy>
  <cp:revision>226</cp:revision>
  <dcterms:created xsi:type="dcterms:W3CDTF">2021-06-25T08:43:07Z</dcterms:created>
  <dcterms:modified xsi:type="dcterms:W3CDTF">2023-08-29T00:27:34Z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0x010100853AA637C509B44C9757952F1C8B0848</vt:lpwstr>
  </property>
</Properties>
</file>